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7"/>
  </p:notesMasterIdLst>
  <p:sldIdLst>
    <p:sldId id="256" r:id="rId2"/>
    <p:sldId id="344" r:id="rId3"/>
    <p:sldId id="366" r:id="rId4"/>
    <p:sldId id="345" r:id="rId5"/>
    <p:sldId id="346" r:id="rId6"/>
    <p:sldId id="351" r:id="rId7"/>
    <p:sldId id="349" r:id="rId8"/>
    <p:sldId id="352" r:id="rId9"/>
    <p:sldId id="350" r:id="rId10"/>
    <p:sldId id="353" r:id="rId11"/>
    <p:sldId id="355" r:id="rId12"/>
    <p:sldId id="354" r:id="rId13"/>
    <p:sldId id="356" r:id="rId14"/>
    <p:sldId id="347" r:id="rId15"/>
    <p:sldId id="357" r:id="rId16"/>
    <p:sldId id="358" r:id="rId17"/>
    <p:sldId id="365" r:id="rId18"/>
    <p:sldId id="361" r:id="rId19"/>
    <p:sldId id="359" r:id="rId20"/>
    <p:sldId id="360" r:id="rId21"/>
    <p:sldId id="363" r:id="rId22"/>
    <p:sldId id="362" r:id="rId23"/>
    <p:sldId id="364" r:id="rId24"/>
    <p:sldId id="367" r:id="rId25"/>
    <p:sldId id="368" r:id="rId26"/>
    <p:sldId id="369" r:id="rId27"/>
    <p:sldId id="370" r:id="rId28"/>
    <p:sldId id="371" r:id="rId29"/>
    <p:sldId id="372" r:id="rId30"/>
    <p:sldId id="373" r:id="rId31"/>
    <p:sldId id="374" r:id="rId32"/>
    <p:sldId id="375" r:id="rId33"/>
    <p:sldId id="376" r:id="rId34"/>
    <p:sldId id="377" r:id="rId35"/>
    <p:sldId id="378" r:id="rId36"/>
    <p:sldId id="379" r:id="rId37"/>
    <p:sldId id="380" r:id="rId38"/>
    <p:sldId id="383" r:id="rId39"/>
    <p:sldId id="348" r:id="rId40"/>
    <p:sldId id="381" r:id="rId41"/>
    <p:sldId id="384" r:id="rId42"/>
    <p:sldId id="394" r:id="rId43"/>
    <p:sldId id="395" r:id="rId44"/>
    <p:sldId id="382" r:id="rId45"/>
    <p:sldId id="385" r:id="rId4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3" autoAdjust="0"/>
    <p:restoredTop sz="66169" autoAdjust="0"/>
  </p:normalViewPr>
  <p:slideViewPr>
    <p:cSldViewPr snapToGrid="0">
      <p:cViewPr varScale="1">
        <p:scale>
          <a:sx n="43" d="100"/>
          <a:sy n="43" d="100"/>
        </p:scale>
        <p:origin x="1536" y="31"/>
      </p:cViewPr>
      <p:guideLst/>
    </p:cSldViewPr>
  </p:slideViewPr>
  <p:outlineViewPr>
    <p:cViewPr>
      <p:scale>
        <a:sx n="33" d="100"/>
        <a:sy n="33" d="100"/>
      </p:scale>
      <p:origin x="0" y="-1746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B0B639-D69F-496E-8A91-EE49C9C1ECC8}" type="datetimeFigureOut">
              <a:rPr lang="en-US" smtClean="0"/>
              <a:t>10/21/2019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ABF4D7-F6B3-4240-B491-75941601B5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0828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Two representations of an undirected graph. </a:t>
            </a:r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 undirected graph </a:t>
            </a:r>
            <a:r>
              <a:rPr lang="en-US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having five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vertices and seven edges. </a:t>
            </a:r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 adjacency-list representation of </a:t>
            </a:r>
            <a:r>
              <a:rPr lang="en-US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adjacency-matrix representation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</a:t>
            </a:r>
            <a:r>
              <a:rPr lang="en-US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ABF4D7-F6B3-4240-B491-75941601B55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6094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Two representations of a directed graph. </a:t>
            </a:r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directed graph </a:t>
            </a:r>
            <a:r>
              <a:rPr lang="en-US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having six vertices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eight edges. </a:t>
            </a:r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 adjacency-list representation of </a:t>
            </a:r>
            <a:r>
              <a:rPr lang="en-US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adjacency-matrix representation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</a:t>
            </a:r>
            <a:r>
              <a:rPr lang="en-US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ABF4D7-F6B3-4240-B491-75941601B55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1657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a-IR" dirty="0" smtClean="0"/>
              <a:t>روی</a:t>
            </a:r>
            <a:r>
              <a:rPr lang="fa-IR" baseline="0" dirty="0" smtClean="0"/>
              <a:t> تخته نوشته شود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ABF4D7-F6B3-4240-B491-75941601B55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6375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If the head </a:t>
            </a:r>
            <a:r>
              <a:rPr lang="en-US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 of the queue is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dequeued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 becomes the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new head. (If the queue becomes empty, then the lemma holds vacuously.) By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inductive hypothesis, </a:t>
            </a:r>
            <a:r>
              <a:rPr lang="en-US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[</a:t>
            </a:r>
            <a:r>
              <a:rPr lang="en-US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1] ≤ </a:t>
            </a:r>
            <a:r>
              <a:rPr lang="en-US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[</a:t>
            </a:r>
            <a:r>
              <a:rPr lang="en-US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2]. But then we have </a:t>
            </a:r>
            <a:r>
              <a:rPr lang="en-US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[</a:t>
            </a:r>
            <a:r>
              <a:rPr lang="en-US" sz="1200" b="0" i="1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vr</a:t>
            </a:r>
            <a:r>
              <a:rPr lang="en-US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] ≤ </a:t>
            </a:r>
            <a:r>
              <a:rPr lang="en-US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[</a:t>
            </a:r>
            <a:r>
              <a:rPr lang="en-US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1] + 1 ≤</a:t>
            </a:r>
          </a:p>
          <a:p>
            <a:r>
              <a:rPr lang="en-US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[</a:t>
            </a:r>
            <a:r>
              <a:rPr lang="en-US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2] + 1, and the remaining inequalities are unaffected. Thus, the lemma follows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with </a:t>
            </a:r>
            <a:r>
              <a:rPr lang="en-US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 as the head.</a:t>
            </a:r>
          </a:p>
          <a:p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Enqueuing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vertex requires closer examination of the code. When we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enqueue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vertex </a:t>
            </a:r>
            <a:r>
              <a:rPr lang="en-US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line 17 of BFS, it becomes </a:t>
            </a:r>
            <a:r>
              <a:rPr lang="en-US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vr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+1. At that time, we have already removed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vertex </a:t>
            </a:r>
            <a:r>
              <a:rPr lang="en-US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whose adjacency list is currently being scanned, from the queue </a:t>
            </a:r>
            <a:r>
              <a:rPr lang="en-US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by the inductive hypothesis, the new head </a:t>
            </a:r>
            <a:r>
              <a:rPr lang="en-US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 has </a:t>
            </a:r>
            <a:r>
              <a:rPr lang="en-US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[</a:t>
            </a:r>
            <a:r>
              <a:rPr lang="en-US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1] ≥ </a:t>
            </a:r>
            <a:r>
              <a:rPr lang="en-US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[</a:t>
            </a:r>
            <a:r>
              <a:rPr lang="en-US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]. Thus, </a:t>
            </a:r>
            <a:r>
              <a:rPr lang="en-US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[</a:t>
            </a:r>
            <a:r>
              <a:rPr lang="en-US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vr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+1] =</a:t>
            </a:r>
          </a:p>
          <a:p>
            <a:r>
              <a:rPr lang="en-US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[</a:t>
            </a:r>
            <a:r>
              <a:rPr lang="en-US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] = </a:t>
            </a:r>
            <a:r>
              <a:rPr lang="en-US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[</a:t>
            </a:r>
            <a:r>
              <a:rPr lang="en-US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] + 1 ≤ </a:t>
            </a:r>
            <a:r>
              <a:rPr lang="en-US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[</a:t>
            </a:r>
            <a:r>
              <a:rPr lang="en-US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1] + 1. From the inductive hypothesis, we also have</a:t>
            </a:r>
          </a:p>
          <a:p>
            <a:r>
              <a:rPr lang="en-US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[</a:t>
            </a:r>
            <a:r>
              <a:rPr lang="en-US" sz="1200" b="0" i="1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vr</a:t>
            </a:r>
            <a:r>
              <a:rPr lang="en-US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] ≤ </a:t>
            </a:r>
            <a:r>
              <a:rPr lang="en-US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[</a:t>
            </a:r>
            <a:r>
              <a:rPr lang="en-US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] + 1, and so </a:t>
            </a:r>
            <a:r>
              <a:rPr lang="en-US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[</a:t>
            </a:r>
            <a:r>
              <a:rPr lang="en-US" sz="1200" b="0" i="1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vr</a:t>
            </a:r>
            <a:r>
              <a:rPr lang="en-US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] ≤ </a:t>
            </a:r>
            <a:r>
              <a:rPr lang="en-US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[</a:t>
            </a:r>
            <a:r>
              <a:rPr lang="en-US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] + 1 = </a:t>
            </a:r>
            <a:r>
              <a:rPr lang="en-US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[</a:t>
            </a:r>
            <a:r>
              <a:rPr lang="en-US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] = </a:t>
            </a:r>
            <a:r>
              <a:rPr lang="en-US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[</a:t>
            </a:r>
            <a:r>
              <a:rPr lang="en-US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vr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+1], and the remaining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inequalities are unaffected. Thus, the lemma follows when </a:t>
            </a:r>
            <a:r>
              <a:rPr lang="en-US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enqueued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ABF4D7-F6B3-4240-B491-75941601B55F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4652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Vertex </a:t>
            </a:r>
            <a:r>
              <a:rPr lang="en-US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 WHITE before time </a:t>
            </a:r>
            <a:r>
              <a:rPr lang="en-US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[</a:t>
            </a:r>
            <a:r>
              <a:rPr lang="en-US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], GRAY between time </a:t>
            </a:r>
            <a:r>
              <a:rPr lang="en-US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[</a:t>
            </a:r>
            <a:r>
              <a:rPr lang="en-US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] and time </a:t>
            </a:r>
            <a:r>
              <a:rPr lang="en-US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[</a:t>
            </a:r>
            <a:r>
              <a:rPr lang="en-US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], and BLACK thereafter.</a:t>
            </a:r>
            <a:endParaRPr lang="en-US" dirty="0" smtClean="0"/>
          </a:p>
          <a:p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These timestamps are used in many graph algorithms and are generally helpful in reasoning about the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behavior of depth-first search.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ABF4D7-F6B3-4240-B491-75941601B55F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4957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1AC08-A38C-4EAE-8107-73F6938A296D}" type="datetime1">
              <a:rPr lang="en-US" smtClean="0"/>
              <a:t>10/21/2019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F3E3F-CF5F-4F0F-A4A7-8CF0EA3137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502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8D76C-BA47-4683-97C4-986100FEC5D5}" type="datetime1">
              <a:rPr lang="en-US" smtClean="0"/>
              <a:t>10/21/2019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F3E3F-CF5F-4F0F-A4A7-8CF0EA3137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008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921EF-56A1-4CDD-BEE1-C2CF0A9C017A}" type="datetime1">
              <a:rPr lang="en-US" smtClean="0"/>
              <a:t>10/21/2019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F3E3F-CF5F-4F0F-A4A7-8CF0EA3137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7428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7B785-E934-43C1-8743-ADCC64424B93}" type="datetime1">
              <a:rPr lang="en-US" smtClean="0"/>
              <a:t>10/21/2019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F3E3F-CF5F-4F0F-A4A7-8CF0EA3137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8359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E038F-1CF3-4508-B8E2-076C5852CD97}" type="datetime1">
              <a:rPr lang="en-US" smtClean="0"/>
              <a:t>10/21/2019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F3E3F-CF5F-4F0F-A4A7-8CF0EA3137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8789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18E51-BCC1-49E2-8018-C2D18EAB3803}" type="datetime1">
              <a:rPr lang="en-US" smtClean="0"/>
              <a:t>10/21/2019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F3E3F-CF5F-4F0F-A4A7-8CF0EA3137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465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B6D1E-A7E2-49AC-88DD-DDEC0D79A516}" type="datetime1">
              <a:rPr lang="en-US" smtClean="0"/>
              <a:t>10/21/2019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F3E3F-CF5F-4F0F-A4A7-8CF0EA3137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8697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52621-9E65-4CBA-A6C7-50FFA58B9506}" type="datetime1">
              <a:rPr lang="en-US" smtClean="0"/>
              <a:t>10/21/2019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F3E3F-CF5F-4F0F-A4A7-8CF0EA3137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156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1EF14-0018-4561-935F-A9CBF0944D36}" type="datetime1">
              <a:rPr lang="en-US" smtClean="0"/>
              <a:t>10/21/2019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F3E3F-CF5F-4F0F-A4A7-8CF0EA3137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4881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98855-A5AD-4D3B-841A-4A9FBA74DD53}" type="datetime1">
              <a:rPr lang="en-US" smtClean="0"/>
              <a:t>10/21/2019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F3E3F-CF5F-4F0F-A4A7-8CF0EA3137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383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D647A-C335-4716-B482-06A2B23C1B2A}" type="datetime1">
              <a:rPr lang="en-US" smtClean="0"/>
              <a:t>10/21/2019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F3E3F-CF5F-4F0F-A4A7-8CF0EA3137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7251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29B352-1B1A-4D6E-9FDF-343CA8ED6F5E}" type="datetime1">
              <a:rPr lang="en-US" smtClean="0"/>
              <a:t>10/21/2019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5F3E3F-CF5F-4F0F-A4A7-8CF0EA3137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3791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ctr"/>
          <a:lstStyle/>
          <a:p>
            <a:r>
              <a:rPr lang="fa-IR" dirty="0">
                <a:cs typeface="B Nazanin" panose="00000400000000000000" pitchFamily="2" charset="-78"/>
              </a:rPr>
              <a:t>طراحی الگوریتم</a:t>
            </a:r>
            <a:endParaRPr lang="en-US" dirty="0">
              <a:cs typeface="B Nazanin" panose="00000400000000000000" pitchFamily="2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anchor="ctr"/>
          <a:lstStyle/>
          <a:p>
            <a:pPr rtl="1"/>
            <a:r>
              <a:rPr lang="fa-IR" dirty="0" smtClean="0">
                <a:cs typeface="B Nazanin" panose="00000400000000000000" pitchFamily="2" charset="-78"/>
              </a:rPr>
              <a:t>28 و 30 مهر </a:t>
            </a:r>
            <a:r>
              <a:rPr lang="fa-IR" dirty="0">
                <a:cs typeface="B Nazanin" panose="00000400000000000000" pitchFamily="2" charset="-78"/>
              </a:rPr>
              <a:t>98</a:t>
            </a:r>
            <a:endParaRPr lang="en-US" dirty="0">
              <a:cs typeface="B Nazanin" panose="00000400000000000000" pitchFamily="2" charset="-78"/>
            </a:endParaRPr>
          </a:p>
          <a:p>
            <a:pPr rtl="1"/>
            <a:r>
              <a:rPr lang="fa-IR" dirty="0">
                <a:cs typeface="B Nazanin" panose="00000400000000000000" pitchFamily="2" charset="-78"/>
              </a:rPr>
              <a:t>ملکی مجد</a:t>
            </a:r>
            <a:endParaRPr lang="en-US" dirty="0">
              <a:cs typeface="B Nazanin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F3E3F-CF5F-4F0F-A4A7-8CF0EA3137E2}" type="slidenum">
              <a:rPr lang="en-US" sz="2400" b="1" smtClean="0"/>
              <a:t>1</a:t>
            </a:fld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143199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 smtClean="0"/>
                  <a:t>the sum of the lengths of all the adjacency lists</a:t>
                </a:r>
              </a:p>
              <a:p>
                <a:pPr lvl="1"/>
                <a:r>
                  <a:rPr lang="en-US" dirty="0"/>
                  <a:t>directed </a:t>
                </a:r>
                <a:r>
                  <a:rPr lang="en-US" dirty="0" smtClean="0"/>
                  <a:t>graph :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r>
                  <a:rPr lang="en-US" dirty="0"/>
                  <a:t> </a:t>
                </a:r>
                <a:endParaRPr lang="en-US" dirty="0" smtClean="0"/>
              </a:p>
              <a:p>
                <a:pPr lvl="1"/>
                <a:r>
                  <a:rPr lang="en-US" dirty="0"/>
                  <a:t>undirected </a:t>
                </a:r>
                <a:r>
                  <a:rPr lang="en-US" dirty="0" smtClean="0"/>
                  <a:t>graph : </a:t>
                </a:r>
                <a14:m>
                  <m:oMath xmlns:m="http://schemas.openxmlformats.org/officeDocument/2006/math"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endParaRPr lang="en-US" dirty="0" smtClean="0"/>
              </a:p>
              <a:p>
                <a:pPr lvl="1"/>
                <a:endParaRPr lang="en-US" dirty="0"/>
              </a:p>
              <a:p>
                <a:r>
                  <a:rPr lang="en-US" dirty="0"/>
                  <a:t>the amount of memory adjacency-list representation</a:t>
                </a:r>
                <a:r>
                  <a:rPr lang="en-US" dirty="0" smtClean="0"/>
                  <a:t> requires</a:t>
                </a:r>
              </a:p>
              <a:p>
                <a:pPr lvl="1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Θ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𝑉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𝐸</m:t>
                    </m:r>
                  </m:oMath>
                </a14:m>
                <a:r>
                  <a:rPr lang="en-US" dirty="0" smtClean="0"/>
                  <a:t>)</a:t>
                </a:r>
              </a:p>
              <a:p>
                <a:pPr lvl="1"/>
                <a:endParaRPr lang="en-US" dirty="0"/>
              </a:p>
              <a:p>
                <a:r>
                  <a:rPr lang="en-US" dirty="0"/>
                  <a:t>the amount of memory </a:t>
                </a:r>
                <a:r>
                  <a:rPr lang="en-US" i="1" dirty="0"/>
                  <a:t>adjacency-matrix</a:t>
                </a:r>
                <a:r>
                  <a:rPr lang="en-US" dirty="0" smtClean="0"/>
                  <a:t> </a:t>
                </a:r>
                <a:r>
                  <a:rPr lang="en-US" dirty="0"/>
                  <a:t>representation requires</a:t>
                </a:r>
              </a:p>
              <a:p>
                <a:pPr lvl="1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Θ</m:t>
                    </m:r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𝑉</m:t>
                        </m:r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 smtClean="0"/>
                  <a:t>)</a:t>
                </a:r>
              </a:p>
              <a:p>
                <a:pPr lvl="1"/>
                <a:r>
                  <a:rPr lang="en-US" dirty="0"/>
                  <a:t>independent of the number of edges in the graph</a:t>
                </a:r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 b="-7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F3E3F-CF5F-4F0F-A4A7-8CF0EA3137E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083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Transpose </a:t>
            </a:r>
            <a:r>
              <a:rPr lang="en-US" dirty="0"/>
              <a:t>of a matrix </a:t>
            </a:r>
            <a:r>
              <a:rPr lang="en-US" i="1" dirty="0"/>
              <a:t>A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the </a:t>
                </a:r>
                <a:r>
                  <a:rPr lang="en-US" i="1" dirty="0"/>
                  <a:t>transpose</a:t>
                </a:r>
                <a:r>
                  <a:rPr lang="en-US" b="1" i="1" dirty="0"/>
                  <a:t> </a:t>
                </a:r>
                <a:r>
                  <a:rPr lang="en-US" dirty="0"/>
                  <a:t>of a matrix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= (</m:t>
                    </m:r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 smtClean="0"/>
                  <a:t>is the matrix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p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(</m:t>
                    </m:r>
                    <m:sSubSup>
                      <m:sSubSup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bSup>
                    <m:r>
                      <a:rPr lang="en-US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en-US" i="1" dirty="0" smtClean="0"/>
                  <a:t> </a:t>
                </a:r>
                <a:r>
                  <a:rPr lang="en-US" dirty="0"/>
                  <a:t>given by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bSup>
                  </m:oMath>
                </a14:m>
                <a:r>
                  <a:rPr lang="en-US" dirty="0" smtClean="0"/>
                  <a:t> 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𝑗𝑖</m:t>
                        </m:r>
                      </m:sub>
                    </m:sSub>
                  </m:oMath>
                </a14:m>
                <a:endParaRPr lang="en-US" dirty="0" smtClean="0"/>
              </a:p>
              <a:p>
                <a:r>
                  <a:rPr lang="en-US" dirty="0"/>
                  <a:t>the adjacency matrix </a:t>
                </a:r>
                <a:r>
                  <a:rPr lang="en-US" i="1" dirty="0"/>
                  <a:t>A </a:t>
                </a:r>
                <a:r>
                  <a:rPr lang="en-US" dirty="0"/>
                  <a:t>of an undirected graph is its </a:t>
                </a:r>
                <a:r>
                  <a:rPr lang="en-US" dirty="0" smtClean="0"/>
                  <a:t>own transpose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15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F3E3F-CF5F-4F0F-A4A7-8CF0EA3137E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343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Weighted graphs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let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= 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en-US" dirty="0"/>
                  <a:t>be a weighted graph </a:t>
                </a:r>
                <a:r>
                  <a:rPr lang="en-US" dirty="0" smtClean="0"/>
                  <a:t>with weight </a:t>
                </a:r>
                <a:r>
                  <a:rPr lang="en-US" dirty="0"/>
                  <a:t>function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: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dirty="0" smtClean="0"/>
                  <a:t>.</a:t>
                </a:r>
              </a:p>
              <a:p>
                <a:endParaRPr lang="en-US" dirty="0"/>
              </a:p>
              <a:p>
                <a:r>
                  <a:rPr lang="en-US" dirty="0"/>
                  <a:t>The weight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en-US" dirty="0"/>
                  <a:t>of the edge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 ∈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𝐸</m:t>
                    </m:r>
                  </m:oMath>
                </a14:m>
                <a:r>
                  <a:rPr lang="en-US" i="1" dirty="0"/>
                  <a:t> </a:t>
                </a:r>
                <a:r>
                  <a:rPr lang="en-US" dirty="0"/>
                  <a:t>is simply </a:t>
                </a:r>
                <a:r>
                  <a:rPr lang="en-US" dirty="0" smtClean="0"/>
                  <a:t>stored with </a:t>
                </a:r>
                <a:r>
                  <a:rPr lang="en-US" dirty="0"/>
                  <a:t>vertex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i="1" dirty="0"/>
                  <a:t> </a:t>
                </a:r>
                <a:r>
                  <a:rPr lang="en-US" dirty="0"/>
                  <a:t>in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𝑢</m:t>
                    </m:r>
                  </m:oMath>
                </a14:m>
                <a:r>
                  <a:rPr lang="en-US" dirty="0"/>
                  <a:t>’s adjacency </a:t>
                </a:r>
                <a:r>
                  <a:rPr lang="en-US" dirty="0" smtClean="0"/>
                  <a:t>list</a:t>
                </a:r>
              </a:p>
              <a:p>
                <a:endParaRPr lang="en-US" dirty="0"/>
              </a:p>
              <a:p>
                <a:r>
                  <a:rPr lang="en-US" dirty="0"/>
                  <a:t>the weight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i="1" dirty="0"/>
                  <a:t> </a:t>
                </a:r>
                <a:r>
                  <a:rPr lang="en-US" dirty="0"/>
                  <a:t>of the edge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 ∈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𝐸</m:t>
                    </m:r>
                  </m:oMath>
                </a14:m>
                <a:r>
                  <a:rPr lang="en-US" i="1" dirty="0"/>
                  <a:t> </a:t>
                </a:r>
                <a:r>
                  <a:rPr lang="en-US" dirty="0" smtClean="0"/>
                  <a:t>is simply </a:t>
                </a:r>
                <a:r>
                  <a:rPr lang="en-US" dirty="0"/>
                  <a:t>stored as the entry in row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𝑢</m:t>
                    </m:r>
                  </m:oMath>
                </a14:m>
                <a:r>
                  <a:rPr lang="en-US" i="1" dirty="0"/>
                  <a:t> </a:t>
                </a:r>
                <a:r>
                  <a:rPr lang="en-US" dirty="0"/>
                  <a:t>and column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i="1" dirty="0"/>
                  <a:t> </a:t>
                </a:r>
                <a:r>
                  <a:rPr lang="en-US" dirty="0"/>
                  <a:t>of the adjacency matrix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 r="-4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F3E3F-CF5F-4F0F-A4A7-8CF0EA3137E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186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algn="r" rtl="1"/>
                <a:r>
                  <a:rPr lang="fa-IR" dirty="0" smtClean="0"/>
                  <a:t>درجه خروجی راس های یک </a:t>
                </a:r>
                <a:r>
                  <a:rPr lang="fa-IR" dirty="0" err="1" smtClean="0"/>
                  <a:t>گراف</a:t>
                </a:r>
                <a:r>
                  <a:rPr lang="fa-IR" dirty="0" smtClean="0"/>
                  <a:t> جهت دار را در چه زمانی می توانیم حساب کنیم؟</a:t>
                </a:r>
              </a:p>
              <a:p>
                <a:pPr algn="r" rtl="1"/>
                <a:r>
                  <a:rPr lang="fa-IR" dirty="0"/>
                  <a:t>درجه </a:t>
                </a:r>
                <a:r>
                  <a:rPr lang="fa-IR" dirty="0" smtClean="0"/>
                  <a:t>ورودی </a:t>
                </a:r>
                <a:r>
                  <a:rPr lang="fa-IR" dirty="0"/>
                  <a:t>راس های یک </a:t>
                </a:r>
                <a:r>
                  <a:rPr lang="fa-IR" dirty="0" err="1"/>
                  <a:t>گراف</a:t>
                </a:r>
                <a:r>
                  <a:rPr lang="fa-IR" dirty="0"/>
                  <a:t> جهت دار را در چه زمانی می توانیم حساب کنیم</a:t>
                </a:r>
                <a:r>
                  <a:rPr lang="fa-IR" dirty="0" smtClean="0"/>
                  <a:t>؟</a:t>
                </a:r>
              </a:p>
              <a:p>
                <a:pPr algn="r" rtl="1"/>
                <a:endParaRPr lang="fa-IR" dirty="0"/>
              </a:p>
              <a:p>
                <a:pPr algn="r" rtl="1"/>
                <a:r>
                  <a:rPr lang="fa-IR" dirty="0" smtClean="0"/>
                  <a:t>زمان مورد نیاز برای پیدا کردن گره </a:t>
                </a:r>
                <a:r>
                  <a:rPr lang="en-US" dirty="0"/>
                  <a:t>universal </a:t>
                </a:r>
                <a:r>
                  <a:rPr lang="en-US" dirty="0" smtClean="0"/>
                  <a:t>sink</a:t>
                </a:r>
                <a:r>
                  <a:rPr lang="fa-IR" dirty="0" smtClean="0"/>
                  <a:t> چقدر است (</a:t>
                </a:r>
                <a:r>
                  <a:rPr lang="fa-IR" dirty="0" err="1" smtClean="0"/>
                  <a:t>گراف</a:t>
                </a:r>
                <a:r>
                  <a:rPr lang="fa-IR" dirty="0" smtClean="0"/>
                  <a:t> با </a:t>
                </a:r>
                <a:r>
                  <a:rPr lang="fa-IR" dirty="0" err="1" smtClean="0"/>
                  <a:t>ماتریس</a:t>
                </a:r>
                <a:r>
                  <a:rPr lang="fa-IR" dirty="0" smtClean="0"/>
                  <a:t> مجاورت نمایش داده شده)؟</a:t>
                </a:r>
              </a:p>
              <a:p>
                <a:pPr lvl="1" algn="r" rtl="1"/>
                <a:r>
                  <a:rPr lang="fa-IR" dirty="0" smtClean="0"/>
                  <a:t> (گره ای با درجه خروجی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fa-IR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a-IR" dirty="0" smtClean="0"/>
                  <a:t> و درجه ورودی صفر)</a:t>
                </a:r>
              </a:p>
              <a:p>
                <a:pPr lvl="1" algn="r" rtl="1"/>
                <a:r>
                  <a:rPr lang="fa-IR" dirty="0" smtClean="0"/>
                  <a:t>در زمان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</m:d>
                  </m:oMath>
                </a14:m>
                <a:r>
                  <a:rPr lang="fa-IR" dirty="0" smtClean="0"/>
                  <a:t>  می شود؟</a:t>
                </a:r>
                <a:endParaRPr lang="en-US" dirty="0"/>
              </a:p>
              <a:p>
                <a:pPr algn="r" rtl="1"/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t="-2941" r="-1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F3E3F-CF5F-4F0F-A4A7-8CF0EA3137E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899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</a:t>
            </a:r>
            <a:r>
              <a:rPr lang="en-US" dirty="0" smtClean="0"/>
              <a:t>readth-first </a:t>
            </a:r>
            <a:r>
              <a:rPr lang="en-US" dirty="0"/>
              <a:t>search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85000" lnSpcReduction="10000"/>
              </a:bodyPr>
              <a:lstStyle/>
              <a:p>
                <a:r>
                  <a:rPr lang="en-US" dirty="0"/>
                  <a:t>one of </a:t>
                </a:r>
                <a:r>
                  <a:rPr lang="en-US" dirty="0" smtClean="0"/>
                  <a:t>the simplest </a:t>
                </a:r>
                <a:r>
                  <a:rPr lang="en-US" dirty="0"/>
                  <a:t>algorithms for searching a </a:t>
                </a:r>
                <a:r>
                  <a:rPr lang="en-US" dirty="0" smtClean="0"/>
                  <a:t>graph</a:t>
                </a:r>
              </a:p>
              <a:p>
                <a:r>
                  <a:rPr lang="en-US" dirty="0"/>
                  <a:t>archetype for many important graph </a:t>
                </a:r>
                <a:r>
                  <a:rPr lang="en-US" dirty="0" smtClean="0"/>
                  <a:t>algorithms</a:t>
                </a:r>
              </a:p>
              <a:p>
                <a:pPr lvl="1"/>
                <a:r>
                  <a:rPr lang="en-US" dirty="0" smtClean="0"/>
                  <a:t>Prim</a:t>
                </a:r>
                <a:r>
                  <a:rPr lang="en-US" dirty="0"/>
                  <a:t> </a:t>
                </a:r>
                <a:endParaRPr lang="en-US" dirty="0" smtClean="0"/>
              </a:p>
              <a:p>
                <a:pPr lvl="1"/>
                <a:r>
                  <a:rPr lang="en-US" dirty="0" err="1" smtClean="0"/>
                  <a:t>Dijkstra</a:t>
                </a:r>
                <a:r>
                  <a:rPr lang="en-US" dirty="0" smtClean="0"/>
                  <a:t>,</a:t>
                </a:r>
              </a:p>
              <a:p>
                <a:pPr lvl="1"/>
                <a:endParaRPr lang="en-US" dirty="0"/>
              </a:p>
              <a:p>
                <a:r>
                  <a:rPr lang="en-US" b="1" dirty="0" smtClean="0"/>
                  <a:t>breadth-first search </a:t>
                </a:r>
                <a:r>
                  <a:rPr lang="en-US" dirty="0"/>
                  <a:t>systematically explores the edges of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i="1" dirty="0"/>
                  <a:t> </a:t>
                </a:r>
                <a:r>
                  <a:rPr lang="en-US" dirty="0"/>
                  <a:t>to “discover” every vertex that </a:t>
                </a:r>
                <a:r>
                  <a:rPr lang="en-US" dirty="0" smtClean="0"/>
                  <a:t>is reachable </a:t>
                </a:r>
                <a:r>
                  <a:rPr lang="en-US" dirty="0"/>
                  <a:t>from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endParaRPr lang="en-US" dirty="0" smtClean="0"/>
              </a:p>
              <a:p>
                <a:r>
                  <a:rPr lang="en-US" dirty="0"/>
                  <a:t>It computes the distance (smallest number of edges) from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i="1" dirty="0" smtClean="0"/>
                  <a:t> </a:t>
                </a:r>
                <a:r>
                  <a:rPr lang="en-US" dirty="0" smtClean="0"/>
                  <a:t>to </a:t>
                </a:r>
                <a:r>
                  <a:rPr lang="en-US" dirty="0"/>
                  <a:t>each reachable </a:t>
                </a:r>
                <a:r>
                  <a:rPr lang="en-US" dirty="0" smtClean="0"/>
                  <a:t>vertex</a:t>
                </a:r>
              </a:p>
              <a:p>
                <a:r>
                  <a:rPr lang="en-US" dirty="0"/>
                  <a:t>produces a “breadth-first tree” with root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i="1" dirty="0"/>
                  <a:t> </a:t>
                </a:r>
                <a:r>
                  <a:rPr lang="en-US" dirty="0" smtClean="0"/>
                  <a:t>that contains </a:t>
                </a:r>
                <a:r>
                  <a:rPr lang="en-US" dirty="0"/>
                  <a:t>all reachable </a:t>
                </a:r>
                <a:r>
                  <a:rPr lang="en-US" dirty="0" smtClean="0"/>
                  <a:t>vertices</a:t>
                </a:r>
              </a:p>
              <a:p>
                <a:r>
                  <a:rPr lang="en-US" dirty="0"/>
                  <a:t>f</a:t>
                </a:r>
                <a:r>
                  <a:rPr lang="en-US" dirty="0" smtClean="0"/>
                  <a:t>or </a:t>
                </a:r>
                <a:r>
                  <a:rPr lang="en-US" dirty="0"/>
                  <a:t>any vertex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i="1" dirty="0"/>
                  <a:t> </a:t>
                </a:r>
                <a:r>
                  <a:rPr lang="en-US" dirty="0"/>
                  <a:t>reachable from </a:t>
                </a:r>
                <a:r>
                  <a:rPr lang="en-US" i="1" dirty="0"/>
                  <a:t>s</a:t>
                </a:r>
                <a:r>
                  <a:rPr lang="en-US" dirty="0"/>
                  <a:t>, the path in </a:t>
                </a:r>
                <a:r>
                  <a:rPr lang="en-US" dirty="0" smtClean="0"/>
                  <a:t>the</a:t>
                </a:r>
                <a:r>
                  <a:rPr lang="fa-IR" dirty="0" smtClean="0"/>
                  <a:t> </a:t>
                </a:r>
                <a:r>
                  <a:rPr lang="en-US" dirty="0" smtClean="0"/>
                  <a:t>breadth-first </a:t>
                </a:r>
                <a:r>
                  <a:rPr lang="en-US" dirty="0"/>
                  <a:t>tree from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i="1" dirty="0"/>
                  <a:t> </a:t>
                </a:r>
                <a:r>
                  <a:rPr lang="en-US" dirty="0"/>
                  <a:t>to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i="1" dirty="0"/>
                  <a:t> </a:t>
                </a:r>
                <a:r>
                  <a:rPr lang="en-US" dirty="0"/>
                  <a:t>corresponds to a “shortest path” from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i="1" dirty="0"/>
                  <a:t> </a:t>
                </a:r>
                <a:r>
                  <a:rPr lang="en-US" dirty="0"/>
                  <a:t>to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i="1" dirty="0"/>
                  <a:t> </a:t>
                </a:r>
                <a:r>
                  <a:rPr lang="en-US" dirty="0"/>
                  <a:t>in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812" t="-2661" b="-16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F3E3F-CF5F-4F0F-A4A7-8CF0EA3137E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064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Breadth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the algorithm discovers all vertices at distance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i="1" dirty="0"/>
                  <a:t> </a:t>
                </a:r>
                <a:r>
                  <a:rPr lang="en-US" dirty="0"/>
                  <a:t>from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i="1" dirty="0"/>
                  <a:t> </a:t>
                </a:r>
                <a:r>
                  <a:rPr lang="en-US" dirty="0"/>
                  <a:t>before discovering </a:t>
                </a:r>
                <a:r>
                  <a:rPr lang="en-US" dirty="0" smtClean="0"/>
                  <a:t>any vertices </a:t>
                </a:r>
                <a:r>
                  <a:rPr lang="en-US" dirty="0"/>
                  <a:t>at distance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+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F3E3F-CF5F-4F0F-A4A7-8CF0EA3137E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293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keep track of progress, breadth-first search colors each vertex </a:t>
            </a:r>
            <a:r>
              <a:rPr lang="en-US" b="1" dirty="0"/>
              <a:t>white, gray, </a:t>
            </a:r>
            <a:r>
              <a:rPr lang="en-US" b="1" dirty="0" smtClean="0"/>
              <a:t>or black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/>
              <a:t>All vertices start out </a:t>
            </a:r>
            <a:r>
              <a:rPr lang="en-US" b="1" dirty="0"/>
              <a:t>white</a:t>
            </a:r>
            <a:r>
              <a:rPr lang="en-US" dirty="0"/>
              <a:t> and may later become </a:t>
            </a:r>
            <a:r>
              <a:rPr lang="en-US" b="1" dirty="0"/>
              <a:t>gray</a:t>
            </a:r>
            <a:r>
              <a:rPr lang="en-US" dirty="0"/>
              <a:t> and then </a:t>
            </a:r>
            <a:r>
              <a:rPr lang="en-US" b="1" dirty="0"/>
              <a:t>black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 smtClean="0"/>
              <a:t>A vertex </a:t>
            </a:r>
            <a:r>
              <a:rPr lang="en-US" dirty="0"/>
              <a:t>is </a:t>
            </a:r>
            <a:r>
              <a:rPr lang="en-US" b="1" i="1" dirty="0"/>
              <a:t>discovered </a:t>
            </a:r>
            <a:r>
              <a:rPr lang="en-US" dirty="0"/>
              <a:t>the first time it is encountered during the </a:t>
            </a:r>
            <a:r>
              <a:rPr lang="en-US" dirty="0" smtClean="0"/>
              <a:t>search</a:t>
            </a:r>
          </a:p>
          <a:p>
            <a:pPr lvl="1"/>
            <a:r>
              <a:rPr lang="en-US" dirty="0"/>
              <a:t>at which </a:t>
            </a:r>
            <a:r>
              <a:rPr lang="en-US" dirty="0" smtClean="0"/>
              <a:t>time it </a:t>
            </a:r>
            <a:r>
              <a:rPr lang="en-US" dirty="0"/>
              <a:t>becomes </a:t>
            </a:r>
            <a:r>
              <a:rPr lang="en-US" dirty="0" smtClean="0"/>
              <a:t>nonwhite</a:t>
            </a:r>
          </a:p>
          <a:p>
            <a:pPr lvl="1"/>
            <a:r>
              <a:rPr lang="en-US" dirty="0"/>
              <a:t>all vertices adjacent to black vertices have been </a:t>
            </a:r>
            <a:r>
              <a:rPr lang="en-US" dirty="0" smtClean="0"/>
              <a:t>discovered</a:t>
            </a:r>
          </a:p>
          <a:p>
            <a:pPr lvl="1"/>
            <a:r>
              <a:rPr lang="en-US" dirty="0"/>
              <a:t>Gray vertices may have some adjacent white vertices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F3E3F-CF5F-4F0F-A4A7-8CF0EA3137E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443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Breadth-first search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 smtClean="0"/>
                  <a:t>constructs </a:t>
                </a:r>
                <a:r>
                  <a:rPr lang="en-US" dirty="0"/>
                  <a:t>a breadth-first tree, </a:t>
                </a:r>
                <a:endParaRPr lang="en-US" dirty="0" smtClean="0"/>
              </a:p>
              <a:p>
                <a:pPr lvl="1"/>
                <a:r>
                  <a:rPr lang="en-US" dirty="0" smtClean="0"/>
                  <a:t>initially </a:t>
                </a:r>
                <a:r>
                  <a:rPr lang="en-US" dirty="0"/>
                  <a:t>containing only </a:t>
                </a:r>
                <a:r>
                  <a:rPr lang="en-US" dirty="0" smtClean="0"/>
                  <a:t>its root</a:t>
                </a:r>
                <a:r>
                  <a:rPr lang="en-US" dirty="0"/>
                  <a:t>, which is the source vertex </a:t>
                </a:r>
                <a:r>
                  <a:rPr lang="en-US" i="1" dirty="0"/>
                  <a:t>s</a:t>
                </a:r>
                <a:r>
                  <a:rPr lang="en-US" dirty="0"/>
                  <a:t>. </a:t>
                </a:r>
                <a:endParaRPr lang="en-US" dirty="0" smtClean="0"/>
              </a:p>
              <a:p>
                <a:r>
                  <a:rPr lang="en-US" dirty="0" smtClean="0"/>
                  <a:t>Whenever </a:t>
                </a:r>
                <a:r>
                  <a:rPr lang="en-US" dirty="0"/>
                  <a:t>a white vertex </a:t>
                </a:r>
                <a:r>
                  <a:rPr lang="en-US" i="1" dirty="0"/>
                  <a:t>v </a:t>
                </a:r>
                <a:r>
                  <a:rPr lang="en-US" dirty="0"/>
                  <a:t>is discovered in </a:t>
                </a:r>
                <a:r>
                  <a:rPr lang="en-US" dirty="0" smtClean="0"/>
                  <a:t>the course </a:t>
                </a:r>
                <a:r>
                  <a:rPr lang="en-US" dirty="0"/>
                  <a:t>of scanning the adjacency list of an already discovered vertex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𝑢</m:t>
                    </m:r>
                  </m:oMath>
                </a14:m>
                <a:r>
                  <a:rPr lang="en-US" dirty="0"/>
                  <a:t>, the vertex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i="1" dirty="0" smtClean="0"/>
                  <a:t> </a:t>
                </a:r>
                <a:r>
                  <a:rPr lang="en-US" dirty="0" smtClean="0"/>
                  <a:t>and </a:t>
                </a:r>
                <a:r>
                  <a:rPr lang="en-US" dirty="0"/>
                  <a:t>the edge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 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i="1" dirty="0"/>
                  <a:t> </a:t>
                </a:r>
                <a:r>
                  <a:rPr lang="en-US" dirty="0"/>
                  <a:t>are added to the tree. </a:t>
                </a:r>
                <a:endParaRPr lang="en-US" dirty="0" smtClean="0"/>
              </a:p>
              <a:p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𝑢</m:t>
                    </m:r>
                  </m:oMath>
                </a14:m>
                <a:r>
                  <a:rPr lang="en-US" i="1" dirty="0" smtClean="0"/>
                  <a:t> </a:t>
                </a:r>
                <a:r>
                  <a:rPr lang="en-US" dirty="0"/>
                  <a:t>is the </a:t>
                </a:r>
                <a:r>
                  <a:rPr lang="en-US" b="1" i="1" dirty="0"/>
                  <a:t>predecessor </a:t>
                </a:r>
                <a:r>
                  <a:rPr lang="en-US" dirty="0"/>
                  <a:t>or </a:t>
                </a:r>
                <a:r>
                  <a:rPr lang="en-US" b="1" i="1" dirty="0" smtClean="0"/>
                  <a:t>parent </a:t>
                </a:r>
                <a:r>
                  <a:rPr lang="en-US" dirty="0" smtClean="0"/>
                  <a:t>of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i="1" dirty="0"/>
                  <a:t> </a:t>
                </a:r>
                <a:r>
                  <a:rPr lang="en-US" dirty="0"/>
                  <a:t>in the breadth-first tree. </a:t>
                </a:r>
                <a:endParaRPr lang="en-US" dirty="0" smtClean="0"/>
              </a:p>
              <a:p>
                <a:pPr lvl="1"/>
                <a:r>
                  <a:rPr lang="en-US" dirty="0" smtClean="0"/>
                  <a:t>Since </a:t>
                </a:r>
                <a:r>
                  <a:rPr lang="en-US" dirty="0"/>
                  <a:t>a vertex is discovered at most once, it has </a:t>
                </a:r>
                <a:r>
                  <a:rPr lang="en-US" dirty="0" smtClean="0"/>
                  <a:t>at most </a:t>
                </a:r>
                <a:r>
                  <a:rPr lang="en-US" dirty="0"/>
                  <a:t>one parent. </a:t>
                </a:r>
                <a:endParaRPr lang="en-US" dirty="0" smtClean="0"/>
              </a:p>
              <a:p>
                <a:pPr lvl="1"/>
                <a:r>
                  <a:rPr lang="en-US" dirty="0" smtClean="0"/>
                  <a:t>Ancestor </a:t>
                </a:r>
                <a:r>
                  <a:rPr lang="en-US" dirty="0"/>
                  <a:t>and descendant relationships in the breadth-first tree </a:t>
                </a:r>
                <a:r>
                  <a:rPr lang="en-US" dirty="0" smtClean="0"/>
                  <a:t>are defined </a:t>
                </a:r>
                <a:r>
                  <a:rPr lang="en-US" dirty="0"/>
                  <a:t>relative to the root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 r="-1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F3E3F-CF5F-4F0F-A4A7-8CF0EA3137E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597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The breadth-first-search procedure </a:t>
                </a:r>
                <a:r>
                  <a:rPr lang="en-US" dirty="0" smtClean="0"/>
                  <a:t>BFS uses </a:t>
                </a:r>
                <a:r>
                  <a:rPr lang="en-US" b="1" dirty="0"/>
                  <a:t>adjacency lists</a:t>
                </a:r>
                <a:endParaRPr lang="en-US" b="1" dirty="0" smtClean="0"/>
              </a:p>
              <a:p>
                <a:r>
                  <a:rPr lang="en-US" dirty="0"/>
                  <a:t>T</a:t>
                </a:r>
                <a:r>
                  <a:rPr lang="en-US" dirty="0" smtClean="0"/>
                  <a:t>he </a:t>
                </a:r>
                <a:r>
                  <a:rPr lang="en-US" b="1" dirty="0" smtClean="0"/>
                  <a:t>color </a:t>
                </a:r>
                <a:r>
                  <a:rPr lang="en-US" dirty="0" smtClean="0"/>
                  <a:t>of each vertex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∈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US" i="1" dirty="0"/>
                  <a:t> </a:t>
                </a:r>
                <a:r>
                  <a:rPr lang="en-US" dirty="0"/>
                  <a:t>is </a:t>
                </a:r>
                <a:r>
                  <a:rPr lang="en-US" dirty="0" smtClean="0"/>
                  <a:t>stored in </a:t>
                </a:r>
                <a:r>
                  <a:rPr lang="en-US" dirty="0"/>
                  <a:t>the variable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𝑐𝑜𝑙𝑜𝑟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dirty="0" smtClean="0"/>
              </a:p>
              <a:p>
                <a:r>
                  <a:rPr lang="en-US" dirty="0"/>
                  <a:t>T</a:t>
                </a:r>
                <a:r>
                  <a:rPr lang="en-US" dirty="0" smtClean="0"/>
                  <a:t>he </a:t>
                </a:r>
                <a:r>
                  <a:rPr lang="en-US" b="1" dirty="0"/>
                  <a:t>predecessor</a:t>
                </a:r>
                <a:r>
                  <a:rPr lang="en-US" dirty="0"/>
                  <a:t> of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𝑢</m:t>
                    </m:r>
                  </m:oMath>
                </a14:m>
                <a:r>
                  <a:rPr lang="en-US" i="1" dirty="0"/>
                  <a:t> </a:t>
                </a:r>
                <a:r>
                  <a:rPr lang="en-US" dirty="0"/>
                  <a:t>is stored in the variable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dirty="0" smtClean="0"/>
                  <a:t>.</a:t>
                </a:r>
              </a:p>
              <a:p>
                <a:pPr lvl="1"/>
                <a:r>
                  <a:rPr lang="en-US" dirty="0"/>
                  <a:t>If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𝑢</m:t>
                    </m:r>
                  </m:oMath>
                </a14:m>
                <a:r>
                  <a:rPr lang="en-US" i="1" dirty="0"/>
                  <a:t> </a:t>
                </a:r>
                <a:r>
                  <a:rPr lang="en-US" dirty="0"/>
                  <a:t>has no predecessor </a:t>
                </a:r>
                <a:r>
                  <a:rPr lang="en-US" dirty="0" smtClean="0"/>
                  <a:t>(root and not discovered), </a:t>
                </a:r>
                <a:r>
                  <a:rPr lang="en-US" dirty="0"/>
                  <a:t>then </a:t>
                </a:r>
                <a14:m>
                  <m:oMath xmlns:m="http://schemas.openxmlformats.org/officeDocument/2006/math">
                    <m:r>
                      <a:rPr lang="el-GR" i="1" dirty="0" smtClean="0">
                        <a:latin typeface="Cambria Math" panose="02040503050406030204" pitchFamily="18" charset="0"/>
                      </a:rPr>
                      <m:t>𝜋</m:t>
                    </m:r>
                    <m:d>
                      <m:dPr>
                        <m:begChr m:val="["/>
                        <m:endChr m:val="]"/>
                        <m:ctrlPr>
                          <a:rPr lang="el-GR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d>
                    <m:r>
                      <a:rPr lang="en-US" i="1" dirty="0">
                        <a:latin typeface="Cambria Math" panose="02040503050406030204" pitchFamily="18" charset="0"/>
                      </a:rPr>
                      <m:t>= 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𝑁𝐼𝐿</m:t>
                    </m:r>
                  </m:oMath>
                </a14:m>
                <a:endParaRPr lang="en-US" dirty="0" smtClean="0"/>
              </a:p>
              <a:p>
                <a:r>
                  <a:rPr lang="en-US" dirty="0" smtClean="0"/>
                  <a:t>The </a:t>
                </a:r>
                <a:r>
                  <a:rPr lang="en-US" b="1" dirty="0"/>
                  <a:t>distance</a:t>
                </a:r>
                <a:r>
                  <a:rPr lang="en-US" dirty="0"/>
                  <a:t> from the source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i="1" dirty="0"/>
                  <a:t> </a:t>
                </a:r>
                <a:r>
                  <a:rPr lang="en-US" dirty="0"/>
                  <a:t>to vertex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𝑢</m:t>
                    </m:r>
                  </m:oMath>
                </a14:m>
                <a:r>
                  <a:rPr lang="en-US" i="1" dirty="0"/>
                  <a:t> </a:t>
                </a:r>
                <a:r>
                  <a:rPr lang="en-US" dirty="0"/>
                  <a:t>computed by </a:t>
                </a:r>
                <a:r>
                  <a:rPr lang="en-US" dirty="0" smtClean="0"/>
                  <a:t>the algorithm </a:t>
                </a:r>
                <a:r>
                  <a:rPr lang="en-US" dirty="0"/>
                  <a:t>is stored in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dirty="0"/>
                  <a:t>.</a:t>
                </a:r>
                <a:endParaRPr lang="en-US" dirty="0" smtClean="0"/>
              </a:p>
              <a:p>
                <a:r>
                  <a:rPr lang="en-US" dirty="0"/>
                  <a:t>The algorithm also uses a </a:t>
                </a:r>
                <a:r>
                  <a:rPr lang="en-US" b="1" dirty="0"/>
                  <a:t>first-in, first-out queue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US" i="1" dirty="0" smtClean="0"/>
                  <a:t> </a:t>
                </a:r>
                <a:r>
                  <a:rPr lang="en-US" dirty="0" smtClean="0"/>
                  <a:t>to </a:t>
                </a:r>
                <a:r>
                  <a:rPr lang="en-US" dirty="0"/>
                  <a:t>manage the set of gray vertices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F3E3F-CF5F-4F0F-A4A7-8CF0EA3137E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919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F3E3F-CF5F-4F0F-A4A7-8CF0EA3137E2}" type="slidenum">
              <a:rPr lang="en-US" smtClean="0"/>
              <a:t>19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5549" y="0"/>
            <a:ext cx="5722144" cy="6767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418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0610654"/>
              </p:ext>
            </p:extLst>
          </p:nvPr>
        </p:nvGraphicFramePr>
        <p:xfrm>
          <a:off x="731668" y="206904"/>
          <a:ext cx="7995082" cy="6651096"/>
        </p:xfrm>
        <a:graphic>
          <a:graphicData uri="http://schemas.openxmlformats.org/drawingml/2006/table">
            <a:tbl>
              <a:tblPr/>
              <a:tblGrid>
                <a:gridCol w="2852790">
                  <a:extLst>
                    <a:ext uri="{9D8B030D-6E8A-4147-A177-3AD203B41FA5}">
                      <a16:colId xmlns:a16="http://schemas.microsoft.com/office/drawing/2014/main" val="2781015887"/>
                    </a:ext>
                  </a:extLst>
                </a:gridCol>
                <a:gridCol w="5142292">
                  <a:extLst>
                    <a:ext uri="{9D8B030D-6E8A-4147-A177-3AD203B41FA5}">
                      <a16:colId xmlns:a16="http://schemas.microsoft.com/office/drawing/2014/main" val="2515587055"/>
                    </a:ext>
                  </a:extLst>
                </a:gridCol>
              </a:tblGrid>
              <a:tr h="46408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Topic</a:t>
                      </a:r>
                    </a:p>
                  </a:txBody>
                  <a:tcPr marL="3086" marR="3086" marT="30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Reference</a:t>
                      </a:r>
                    </a:p>
                  </a:txBody>
                  <a:tcPr marL="3086" marR="3086" marT="30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7680384"/>
                  </a:ext>
                </a:extLst>
              </a:tr>
              <a:tr h="464084"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Recursion  and Backtracking</a:t>
                      </a:r>
                    </a:p>
                  </a:txBody>
                  <a:tcPr marL="3086" marR="3086" marT="30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Ch.1 and Ch.2  JeffE</a:t>
                      </a:r>
                    </a:p>
                  </a:txBody>
                  <a:tcPr marL="3086" marR="3086" marT="30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9225508"/>
                  </a:ext>
                </a:extLst>
              </a:tr>
              <a:tr h="464084"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Dynamic Programming</a:t>
                      </a:r>
                    </a:p>
                  </a:txBody>
                  <a:tcPr marL="3086" marR="3086" marT="30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Ch.3  </a:t>
                      </a:r>
                      <a:r>
                        <a:rPr lang="en-US" sz="24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JeffE</a:t>
                      </a:r>
                      <a:r>
                        <a:rPr lang="en-US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 and Ch.15 CLRS</a:t>
                      </a:r>
                    </a:p>
                  </a:txBody>
                  <a:tcPr marL="3086" marR="3086" marT="30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4168170"/>
                  </a:ext>
                </a:extLst>
              </a:tr>
              <a:tr h="464084"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Greedy Algorithms</a:t>
                      </a:r>
                    </a:p>
                  </a:txBody>
                  <a:tcPr marL="3086" marR="3086" marT="30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Ch.4  </a:t>
                      </a:r>
                      <a:r>
                        <a:rPr lang="en-US" sz="24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JeffE</a:t>
                      </a:r>
                      <a:r>
                        <a:rPr lang="en-US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 and Ch.16 CLRS</a:t>
                      </a:r>
                    </a:p>
                  </a:txBody>
                  <a:tcPr marL="3086" marR="3086" marT="30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3474676"/>
                  </a:ext>
                </a:extLst>
              </a:tr>
              <a:tr h="464084"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b="1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Amortized Analysis</a:t>
                      </a:r>
                    </a:p>
                  </a:txBody>
                  <a:tcPr marL="3086" marR="3086" marT="30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Ch.17 CLRS</a:t>
                      </a:r>
                    </a:p>
                  </a:txBody>
                  <a:tcPr marL="3086" marR="3086" marT="30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88295317"/>
                  </a:ext>
                </a:extLst>
              </a:tr>
              <a:tr h="587086"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b="1" i="0" u="none" strike="noStrike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Elementary Graph algorithms</a:t>
                      </a:r>
                    </a:p>
                  </a:txBody>
                  <a:tcPr marL="3086" marR="3086" marT="30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Ch.6 </a:t>
                      </a:r>
                      <a:r>
                        <a:rPr lang="en-US" sz="2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JeffE</a:t>
                      </a:r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and </a:t>
                      </a:r>
                      <a:r>
                        <a:rPr lang="en-US" sz="2400" b="1" i="0" u="none" strike="noStrike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Ch.22 CLRS</a:t>
                      </a:r>
                    </a:p>
                  </a:txBody>
                  <a:tcPr marL="3086" marR="3086" marT="30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29455466"/>
                  </a:ext>
                </a:extLst>
              </a:tr>
              <a:tr h="464084"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Minimum Spanning Trees</a:t>
                      </a:r>
                    </a:p>
                  </a:txBody>
                  <a:tcPr marL="3086" marR="3086" marT="30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Ch.7 </a:t>
                      </a:r>
                      <a:r>
                        <a:rPr lang="en-US" sz="2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JeffE</a:t>
                      </a:r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and Ch.23 CLRS</a:t>
                      </a:r>
                    </a:p>
                  </a:txBody>
                  <a:tcPr marL="3086" marR="3086" marT="30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4501427"/>
                  </a:ext>
                </a:extLst>
              </a:tr>
              <a:tr h="587086"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Single-Source Shortest Paths</a:t>
                      </a:r>
                    </a:p>
                  </a:txBody>
                  <a:tcPr marL="3086" marR="3086" marT="30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Ch.8 </a:t>
                      </a:r>
                      <a:r>
                        <a:rPr lang="en-US" sz="2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JeffE</a:t>
                      </a:r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and Ch.24 CLRS</a:t>
                      </a:r>
                    </a:p>
                  </a:txBody>
                  <a:tcPr marL="3086" marR="3086" marT="30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1350739"/>
                  </a:ext>
                </a:extLst>
              </a:tr>
              <a:tr h="464084"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All-Pairs Shortest Paths</a:t>
                      </a:r>
                    </a:p>
                  </a:txBody>
                  <a:tcPr marL="3086" marR="3086" marT="30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Ch.9 JeffE and Ch.25 CLRS</a:t>
                      </a:r>
                    </a:p>
                  </a:txBody>
                  <a:tcPr marL="3086" marR="3086" marT="30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3391623"/>
                  </a:ext>
                </a:extLst>
              </a:tr>
              <a:tr h="464084"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Maximum Flow</a:t>
                      </a:r>
                    </a:p>
                  </a:txBody>
                  <a:tcPr marL="3086" marR="3086" marT="30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Ch.10 JeffE and Ch.26 CLRS</a:t>
                      </a:r>
                    </a:p>
                  </a:txBody>
                  <a:tcPr marL="3086" marR="3086" marT="30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61469954"/>
                  </a:ext>
                </a:extLst>
              </a:tr>
              <a:tr h="464084"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String Matching</a:t>
                      </a:r>
                    </a:p>
                  </a:txBody>
                  <a:tcPr marL="3086" marR="3086" marT="30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Ch.32 CLRS</a:t>
                      </a:r>
                    </a:p>
                  </a:txBody>
                  <a:tcPr marL="3086" marR="3086" marT="30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5009818"/>
                  </a:ext>
                </a:extLst>
              </a:tr>
              <a:tr h="464084"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NP-Completeness</a:t>
                      </a:r>
                    </a:p>
                  </a:txBody>
                  <a:tcPr marL="3086" marR="3086" marT="30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Ch.12 </a:t>
                      </a:r>
                      <a:r>
                        <a:rPr lang="en-US" sz="2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JeffE</a:t>
                      </a:r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and Ch.34 CLRS</a:t>
                      </a:r>
                    </a:p>
                  </a:txBody>
                  <a:tcPr marL="3086" marR="3086" marT="308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1835885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299BD-1ABF-484E-AECB-15C48D80F70F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7031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Compute BFS tree?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794287" y="1825625"/>
            <a:ext cx="8603425" cy="4351338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F3E3F-CF5F-4F0F-A4A7-8CF0EA3137E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596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F3E3F-CF5F-4F0F-A4A7-8CF0EA3137E2}" type="slidenum">
              <a:rPr lang="en-US" smtClean="0"/>
              <a:t>21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0511" y="423862"/>
            <a:ext cx="7471410" cy="6115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554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Result: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21090" y="1825625"/>
            <a:ext cx="6949820" cy="4351338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F3E3F-CF5F-4F0F-A4A7-8CF0EA3137E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399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The results of </a:t>
                </a:r>
                <a:r>
                  <a:rPr lang="en-US" b="1" dirty="0"/>
                  <a:t>breadth-first search </a:t>
                </a:r>
                <a:r>
                  <a:rPr lang="en-US" dirty="0"/>
                  <a:t>may depend upon the </a:t>
                </a:r>
                <a:r>
                  <a:rPr lang="en-US" b="1" dirty="0"/>
                  <a:t>order</a:t>
                </a:r>
                <a:r>
                  <a:rPr lang="en-US" dirty="0"/>
                  <a:t> in which the </a:t>
                </a:r>
                <a:r>
                  <a:rPr lang="en-US" dirty="0" smtClean="0"/>
                  <a:t>neighbors of </a:t>
                </a:r>
                <a:r>
                  <a:rPr lang="en-US" dirty="0"/>
                  <a:t>a given vertex are visited in line </a:t>
                </a:r>
                <a:r>
                  <a:rPr lang="en-US" dirty="0" smtClean="0"/>
                  <a:t>12</a:t>
                </a:r>
              </a:p>
              <a:p>
                <a:r>
                  <a:rPr lang="en-US" dirty="0" smtClean="0"/>
                  <a:t> </a:t>
                </a:r>
                <a:r>
                  <a:rPr lang="en-US" dirty="0"/>
                  <a:t>the breadth-first tree may vary, but </a:t>
                </a:r>
                <a:r>
                  <a:rPr lang="en-US" dirty="0" smtClean="0"/>
                  <a:t>the </a:t>
                </a:r>
                <a:r>
                  <a:rPr lang="en-US" b="1" dirty="0" smtClean="0"/>
                  <a:t>distances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en-US" i="1" dirty="0"/>
                  <a:t> </a:t>
                </a:r>
                <a:r>
                  <a:rPr lang="en-US" dirty="0"/>
                  <a:t>computed by the algorithm </a:t>
                </a:r>
                <a:r>
                  <a:rPr lang="en-US" b="1" dirty="0"/>
                  <a:t>will </a:t>
                </a:r>
                <a:r>
                  <a:rPr lang="en-US" b="1" dirty="0" smtClean="0"/>
                  <a:t>not vary</a:t>
                </a:r>
                <a:endParaRPr lang="en-US" b="1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 r="-11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F3E3F-CF5F-4F0F-A4A7-8CF0EA3137E2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295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Analyzing the </a:t>
            </a:r>
            <a:r>
              <a:rPr lang="en-US" dirty="0"/>
              <a:t>running </a:t>
            </a:r>
            <a:r>
              <a:rPr lang="en-US" dirty="0" smtClean="0"/>
              <a:t>time of BFS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The overhead for initialization is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latin typeface="Cambria Math" panose="02040503050406030204" pitchFamily="18" charset="0"/>
                      </a:rPr>
                      <m:t>𝑶</m:t>
                    </m:r>
                    <m:r>
                      <a:rPr lang="en-US" b="1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1" i="1" dirty="0" smtClean="0">
                        <a:latin typeface="Cambria Math" panose="02040503050406030204" pitchFamily="18" charset="0"/>
                      </a:rPr>
                      <m:t>𝑽</m:t>
                    </m:r>
                    <m:r>
                      <a:rPr lang="en-US" b="1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b="1" dirty="0" smtClean="0"/>
              </a:p>
              <a:p>
                <a:r>
                  <a:rPr lang="en-US" dirty="0" smtClean="0"/>
                  <a:t>Each </a:t>
                </a:r>
                <a:r>
                  <a:rPr lang="en-US" dirty="0"/>
                  <a:t>vertex is </a:t>
                </a:r>
                <a:r>
                  <a:rPr lang="en-US" dirty="0" err="1" smtClean="0"/>
                  <a:t>enqueued</a:t>
                </a:r>
                <a:r>
                  <a:rPr lang="en-US" dirty="0" smtClean="0"/>
                  <a:t> at </a:t>
                </a:r>
                <a:r>
                  <a:rPr lang="en-US" dirty="0"/>
                  <a:t>most </a:t>
                </a:r>
                <a:r>
                  <a:rPr lang="en-US" dirty="0" smtClean="0"/>
                  <a:t>once</a:t>
                </a:r>
              </a:p>
              <a:p>
                <a:pPr lvl="1"/>
                <a:r>
                  <a:rPr lang="en-US" dirty="0"/>
                  <a:t>and hence </a:t>
                </a:r>
                <a:r>
                  <a:rPr lang="en-US" dirty="0" err="1"/>
                  <a:t>dequeued</a:t>
                </a:r>
                <a:r>
                  <a:rPr lang="en-US" dirty="0"/>
                  <a:t> at most </a:t>
                </a:r>
                <a:r>
                  <a:rPr lang="en-US" dirty="0" smtClean="0"/>
                  <a:t>once</a:t>
                </a:r>
              </a:p>
              <a:p>
                <a:r>
                  <a:rPr lang="en-US" dirty="0"/>
                  <a:t>The operations of </a:t>
                </a:r>
                <a:r>
                  <a:rPr lang="en-US" dirty="0" err="1"/>
                  <a:t>enqueuing</a:t>
                </a:r>
                <a:r>
                  <a:rPr lang="en-US" dirty="0"/>
                  <a:t> </a:t>
                </a:r>
                <a:r>
                  <a:rPr lang="en-US" dirty="0" smtClean="0"/>
                  <a:t>and </a:t>
                </a:r>
                <a:r>
                  <a:rPr lang="en-US" dirty="0" err="1" smtClean="0"/>
                  <a:t>dequeuing</a:t>
                </a:r>
                <a:r>
                  <a:rPr lang="en-US" dirty="0" smtClean="0"/>
                  <a:t> </a:t>
                </a:r>
                <a:r>
                  <a:rPr lang="en-US" dirty="0"/>
                  <a:t>take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i="1" dirty="0"/>
                  <a:t> </a:t>
                </a:r>
                <a:r>
                  <a:rPr lang="en-US" dirty="0" smtClean="0"/>
                  <a:t>time</a:t>
                </a:r>
              </a:p>
              <a:p>
                <a:pPr lvl="1"/>
                <a:r>
                  <a:rPr lang="en-US" dirty="0" smtClean="0"/>
                  <a:t> the total time devoted to queue operations is </a:t>
                </a:r>
                <a:r>
                  <a:rPr lang="en-US" b="1" i="1" dirty="0" smtClean="0"/>
                  <a:t>O(V)</a:t>
                </a:r>
                <a:r>
                  <a:rPr lang="en-US" dirty="0" smtClean="0"/>
                  <a:t>.</a:t>
                </a:r>
              </a:p>
              <a:p>
                <a:r>
                  <a:rPr lang="en-US" dirty="0" smtClean="0"/>
                  <a:t>Each </a:t>
                </a:r>
                <a:r>
                  <a:rPr lang="en-US" dirty="0"/>
                  <a:t>adjacency list is scanned at most </a:t>
                </a:r>
                <a:r>
                  <a:rPr lang="en-US" dirty="0" smtClean="0"/>
                  <a:t>once</a:t>
                </a:r>
              </a:p>
              <a:p>
                <a:pPr lvl="1"/>
                <a:r>
                  <a:rPr lang="en-US" dirty="0"/>
                  <a:t>sum of the </a:t>
                </a:r>
                <a:r>
                  <a:rPr lang="en-US" dirty="0" smtClean="0"/>
                  <a:t>lengths of </a:t>
                </a:r>
                <a:r>
                  <a:rPr lang="en-US" dirty="0"/>
                  <a:t>all the adjacency lists is </a:t>
                </a:r>
                <a14:m>
                  <m:oMath xmlns:m="http://schemas.openxmlformats.org/officeDocument/2006/math">
                    <m:r>
                      <a:rPr lang="el-GR" sz="2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𝜣</m:t>
                    </m:r>
                    <m:r>
                      <a:rPr lang="en-US" sz="2800" b="1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b="1" i="1" dirty="0" smtClean="0">
                        <a:latin typeface="Cambria Math" panose="02040503050406030204" pitchFamily="18" charset="0"/>
                      </a:rPr>
                      <m:t>𝑬</m:t>
                    </m:r>
                    <m:r>
                      <a:rPr lang="en-US" sz="2800" b="1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,</a:t>
                </a:r>
                <a:endParaRPr lang="en-US" dirty="0" smtClean="0"/>
              </a:p>
              <a:p>
                <a:r>
                  <a:rPr lang="en-US" sz="3200" dirty="0" smtClean="0">
                    <a:solidFill>
                      <a:schemeClr val="accent1">
                        <a:lumMod val="50000"/>
                      </a:schemeClr>
                    </a:solidFill>
                  </a:rPr>
                  <a:t>The </a:t>
                </a:r>
                <a:r>
                  <a:rPr lang="en-US" sz="3200" dirty="0">
                    <a:solidFill>
                      <a:schemeClr val="accent1">
                        <a:lumMod val="50000"/>
                      </a:schemeClr>
                    </a:solidFill>
                  </a:rPr>
                  <a:t>total running time </a:t>
                </a:r>
                <a:r>
                  <a:rPr lang="en-US" sz="3200" dirty="0" smtClean="0">
                    <a:solidFill>
                      <a:schemeClr val="accent1">
                        <a:lumMod val="50000"/>
                      </a:schemeClr>
                    </a:solidFill>
                  </a:rPr>
                  <a:t>of BFS </a:t>
                </a:r>
                <a:r>
                  <a:rPr lang="en-US" sz="3200" dirty="0">
                    <a:solidFill>
                      <a:schemeClr val="accent1">
                        <a:lumMod val="50000"/>
                      </a:schemeClr>
                    </a:solidFill>
                  </a:rPr>
                  <a:t>is </a:t>
                </a:r>
                <a:r>
                  <a:rPr lang="en-US" sz="3200" b="1" i="1" dirty="0">
                    <a:solidFill>
                      <a:schemeClr val="accent1">
                        <a:lumMod val="50000"/>
                      </a:schemeClr>
                    </a:solidFill>
                  </a:rPr>
                  <a:t>O(V </a:t>
                </a:r>
                <a:r>
                  <a:rPr lang="en-US" sz="3200" b="1" dirty="0">
                    <a:solidFill>
                      <a:schemeClr val="accent1">
                        <a:lumMod val="50000"/>
                      </a:schemeClr>
                    </a:solidFill>
                  </a:rPr>
                  <a:t>+ </a:t>
                </a:r>
                <a:r>
                  <a:rPr lang="en-US" sz="3200" b="1" i="1" dirty="0">
                    <a:solidFill>
                      <a:schemeClr val="accent1">
                        <a:lumMod val="50000"/>
                      </a:schemeClr>
                    </a:solidFill>
                  </a:rPr>
                  <a:t>E</a:t>
                </a:r>
                <a:r>
                  <a:rPr lang="en-US" sz="3200" b="1" i="1" dirty="0" smtClean="0">
                    <a:solidFill>
                      <a:schemeClr val="accent1">
                        <a:lumMod val="50000"/>
                      </a:schemeClr>
                    </a:solidFill>
                  </a:rPr>
                  <a:t>)</a:t>
                </a:r>
              </a:p>
              <a:p>
                <a:pPr lvl="1"/>
                <a:r>
                  <a:rPr lang="en-US" dirty="0" smtClean="0"/>
                  <a:t>runs </a:t>
                </a:r>
                <a:r>
                  <a:rPr lang="en-US" dirty="0"/>
                  <a:t>in time linear in the size of </a:t>
                </a:r>
                <a:r>
                  <a:rPr lang="en-US" dirty="0" smtClean="0"/>
                  <a:t>the adjacency-list </a:t>
                </a:r>
                <a:r>
                  <a:rPr lang="en-US" dirty="0"/>
                  <a:t>representation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33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F3E3F-CF5F-4F0F-A4A7-8CF0EA3137E2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029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Shortest </a:t>
            </a:r>
            <a:r>
              <a:rPr lang="en-US" dirty="0" smtClean="0"/>
              <a:t>paths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we claimed that breadth-first search finds the </a:t>
                </a:r>
                <a:r>
                  <a:rPr lang="en-US" dirty="0" smtClean="0"/>
                  <a:t>distance to </a:t>
                </a:r>
                <a:r>
                  <a:rPr lang="en-US" dirty="0"/>
                  <a:t>each reachable vertex in a graph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= 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i="1" dirty="0"/>
                  <a:t> </a:t>
                </a:r>
                <a:r>
                  <a:rPr lang="en-US" dirty="0"/>
                  <a:t>from a given source </a:t>
                </a:r>
                <a:r>
                  <a:rPr lang="en-US" dirty="0" smtClean="0"/>
                  <a:t>vertex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∈ 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US" dirty="0" smtClean="0"/>
                  <a:t>.</a:t>
                </a:r>
              </a:p>
              <a:p>
                <a:r>
                  <a:rPr lang="en-US" dirty="0"/>
                  <a:t>Define the </a:t>
                </a:r>
                <a:r>
                  <a:rPr lang="en-US" b="1" i="1" dirty="0"/>
                  <a:t>shortest-path distance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en-US" dirty="0"/>
                  <a:t>from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i="1" dirty="0"/>
                  <a:t> </a:t>
                </a:r>
                <a:r>
                  <a:rPr lang="en-US" dirty="0"/>
                  <a:t>to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i="1" dirty="0"/>
                  <a:t> </a:t>
                </a:r>
                <a:r>
                  <a:rPr lang="en-US" dirty="0"/>
                  <a:t>as the minimum </a:t>
                </a:r>
                <a:r>
                  <a:rPr lang="en-US" dirty="0" smtClean="0"/>
                  <a:t>number of </a:t>
                </a:r>
                <a:r>
                  <a:rPr lang="en-US" dirty="0"/>
                  <a:t>edges in any path from vertex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i="1" dirty="0"/>
                  <a:t> </a:t>
                </a:r>
                <a:r>
                  <a:rPr lang="en-US" dirty="0"/>
                  <a:t>to </a:t>
                </a:r>
                <a:r>
                  <a:rPr lang="en-US" dirty="0" smtClean="0"/>
                  <a:t>vertex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endParaRPr lang="en-US" dirty="0" smtClean="0"/>
              </a:p>
              <a:p>
                <a:pPr lvl="1"/>
                <a:r>
                  <a:rPr lang="en-US" dirty="0"/>
                  <a:t>if there is no path from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i="1" dirty="0"/>
                  <a:t> </a:t>
                </a:r>
                <a:r>
                  <a:rPr lang="en-US" dirty="0"/>
                  <a:t>to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dirty="0" smtClean="0"/>
                  <a:t>, </a:t>
                </a:r>
                <a:r>
                  <a:rPr lang="en-US" dirty="0"/>
                  <a:t>then </a:t>
                </a:r>
                <a14:m>
                  <m:oMath xmlns:m="http://schemas.openxmlformats.org/officeDocument/2006/math">
                    <m:r>
                      <a:rPr lang="el-GR" i="1" dirty="0" smtClean="0">
                        <a:latin typeface="Cambria Math" panose="02040503050406030204" pitchFamily="18" charset="0"/>
                      </a:rPr>
                      <m:t>𝛿</m:t>
                    </m:r>
                    <m:r>
                      <a:rPr lang="el-GR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)=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∞</m:t>
                    </m:r>
                  </m:oMath>
                </a14:m>
                <a:r>
                  <a:rPr lang="en-US" dirty="0" smtClean="0"/>
                  <a:t>.</a:t>
                </a:r>
              </a:p>
              <a:p>
                <a:r>
                  <a:rPr lang="en-US" dirty="0"/>
                  <a:t>A path of length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i="1" dirty="0"/>
                  <a:t> </a:t>
                </a:r>
                <a:r>
                  <a:rPr lang="en-US" dirty="0"/>
                  <a:t>from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i="1" dirty="0"/>
                  <a:t> </a:t>
                </a:r>
                <a:r>
                  <a:rPr lang="en-US" dirty="0"/>
                  <a:t>to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i="1" dirty="0"/>
                  <a:t> </a:t>
                </a:r>
                <a:r>
                  <a:rPr lang="en-US" dirty="0"/>
                  <a:t>is said to be a </a:t>
                </a:r>
                <a:r>
                  <a:rPr lang="en-US" b="1" i="1" dirty="0"/>
                  <a:t>shortest </a:t>
                </a:r>
                <a:r>
                  <a:rPr lang="en-US" b="1" i="1" dirty="0" smtClean="0"/>
                  <a:t>path </a:t>
                </a:r>
                <a:r>
                  <a:rPr lang="en-US" dirty="0" smtClean="0"/>
                  <a:t>from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i="1" dirty="0"/>
                  <a:t> </a:t>
                </a:r>
                <a:r>
                  <a:rPr lang="en-US" dirty="0"/>
                  <a:t>to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dirty="0"/>
                  <a:t>.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 r="-17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F3E3F-CF5F-4F0F-A4A7-8CF0EA3137E2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411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Lemma 1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= 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i="1" dirty="0"/>
                  <a:t> </a:t>
                </a:r>
                <a:r>
                  <a:rPr lang="en-US" dirty="0"/>
                  <a:t>be a directed or undirected graph, and let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∈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be an </a:t>
                </a:r>
                <a:r>
                  <a:rPr lang="en-US" dirty="0" smtClean="0"/>
                  <a:t>arbitrary vertex.  </a:t>
                </a:r>
                <a:r>
                  <a:rPr lang="en-US" dirty="0"/>
                  <a:t>Then, for any edge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 ∈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𝐸</m:t>
                    </m:r>
                  </m:oMath>
                </a14:m>
                <a:r>
                  <a:rPr lang="en-US" dirty="0"/>
                  <a:t>,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el-GR" i="1" dirty="0" smtClean="0">
                        <a:latin typeface="Cambria Math" panose="02040503050406030204" pitchFamily="18" charset="0"/>
                      </a:rPr>
                      <m:t>𝛿</m:t>
                    </m:r>
                    <m:r>
                      <a:rPr lang="el-GR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) ≤ </m:t>
                    </m:r>
                    <m:r>
                      <a:rPr lang="el-GR" i="1" dirty="0">
                        <a:latin typeface="Cambria Math" panose="02040503050406030204" pitchFamily="18" charset="0"/>
                      </a:rPr>
                      <m:t>𝛿</m:t>
                    </m:r>
                    <m:r>
                      <a:rPr lang="el-GR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) + 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i="1" dirty="0" smtClean="0"/>
                  <a:t>.</a:t>
                </a:r>
              </a:p>
              <a:p>
                <a:pPr marL="0" indent="0" algn="ctr">
                  <a:buNone/>
                </a:pPr>
                <a:endParaRPr lang="en-US" i="1" dirty="0"/>
              </a:p>
              <a:p>
                <a:pPr marL="0" indent="0" algn="ctr">
                  <a:buNone/>
                </a:pPr>
                <a:endParaRPr lang="en-US" i="1" dirty="0" smtClean="0"/>
              </a:p>
              <a:p>
                <a:pPr marL="0" indent="0" algn="ctr">
                  <a:buNone/>
                </a:pPr>
                <a:endParaRPr lang="en-US" i="1" dirty="0"/>
              </a:p>
              <a:p>
                <a:pPr marL="0" indent="0">
                  <a:buNone/>
                </a:pPr>
                <a:r>
                  <a:rPr lang="en-US" i="1" dirty="0" smtClean="0"/>
                  <a:t>Proof: 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𝑢</m:t>
                    </m:r>
                  </m:oMath>
                </a14:m>
                <a:r>
                  <a:rPr lang="en-US" i="1" dirty="0" smtClean="0"/>
                  <a:t> </a:t>
                </a:r>
                <a:r>
                  <a:rPr lang="en-US" dirty="0"/>
                  <a:t>is </a:t>
                </a:r>
                <a:r>
                  <a:rPr lang="en-US" dirty="0" smtClean="0"/>
                  <a:t>reachable </a:t>
                </a:r>
                <a:r>
                  <a:rPr lang="en-US" dirty="0"/>
                  <a:t>from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dirty="0" smtClean="0"/>
                  <a:t>?</a:t>
                </a:r>
              </a:p>
              <a:p>
                <a:pPr marL="0" indent="0">
                  <a:buNone/>
                </a:pPr>
                <a:r>
                  <a:rPr lang="en-US" i="1" dirty="0" smtClean="0"/>
                  <a:t>	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𝑢</m:t>
                    </m:r>
                  </m:oMath>
                </a14:m>
                <a:r>
                  <a:rPr lang="en-US" i="1" dirty="0" smtClean="0"/>
                  <a:t> </a:t>
                </a:r>
                <a:r>
                  <a:rPr lang="en-US" dirty="0"/>
                  <a:t>is not reachable from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i="1" dirty="0" smtClean="0"/>
                  <a:t>?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241" r="-16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F3E3F-CF5F-4F0F-A4A7-8CF0EA3137E2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288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We want to show that BFS properly computes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] =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i="1" dirty="0"/>
                  <a:t> </a:t>
                </a:r>
                <a:r>
                  <a:rPr lang="en-US" dirty="0"/>
                  <a:t>for each </a:t>
                </a:r>
                <a:r>
                  <a:rPr lang="en-US" dirty="0" smtClean="0"/>
                  <a:t>vertex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∈ 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US" dirty="0"/>
                  <a:t>. We first show that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dirty="0"/>
                  <a:t> bounds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i="1" dirty="0"/>
                  <a:t> </a:t>
                </a:r>
                <a:r>
                  <a:rPr lang="en-US" dirty="0"/>
                  <a:t>from above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F3E3F-CF5F-4F0F-A4A7-8CF0EA3137E2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555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Lemma 2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= 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i="1" dirty="0"/>
                  <a:t> </a:t>
                </a:r>
                <a:r>
                  <a:rPr lang="en-US" dirty="0"/>
                  <a:t>be a directed or undirected graph, and suppose that BFS is </a:t>
                </a:r>
                <a:r>
                  <a:rPr lang="en-US" dirty="0" smtClean="0"/>
                  <a:t>run on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i="1" dirty="0"/>
                  <a:t> </a:t>
                </a:r>
                <a:r>
                  <a:rPr lang="en-US" dirty="0"/>
                  <a:t>from a given source vertex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∈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US" dirty="0"/>
                  <a:t>. Then upon termination, for each </a:t>
                </a:r>
                <a:r>
                  <a:rPr lang="en-US" dirty="0" smtClean="0"/>
                  <a:t>vertex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∈ 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US" dirty="0"/>
                  <a:t>, the value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dirty="0"/>
                  <a:t> computed by BFS satisfies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] ≥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.</a:t>
                </a:r>
                <a:endParaRPr lang="en-US" dirty="0" smtClean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 smtClean="0"/>
                  <a:t>Proof: </a:t>
                </a:r>
                <a:r>
                  <a:rPr lang="en-US" dirty="0"/>
                  <a:t>induction on the number of ENQUEUE </a:t>
                </a:r>
                <a:r>
                  <a:rPr lang="en-US" dirty="0" smtClean="0"/>
                  <a:t>operations</a:t>
                </a:r>
              </a:p>
              <a:p>
                <a:r>
                  <a:rPr lang="en-US" dirty="0"/>
                  <a:t>basis </a:t>
                </a:r>
                <a:r>
                  <a:rPr lang="en-US" i="1" dirty="0" smtClean="0"/>
                  <a:t>: d</a:t>
                </a:r>
                <a:r>
                  <a:rPr lang="en-US" dirty="0" smtClean="0"/>
                  <a:t>[</a:t>
                </a:r>
                <a:r>
                  <a:rPr lang="en-US" i="1" dirty="0" smtClean="0"/>
                  <a:t>v</a:t>
                </a:r>
                <a:r>
                  <a:rPr lang="en-US" dirty="0"/>
                  <a:t>] ≥ </a:t>
                </a:r>
                <a:r>
                  <a:rPr lang="en-US" i="1" dirty="0"/>
                  <a:t>δ(s, v) </a:t>
                </a:r>
                <a:r>
                  <a:rPr lang="en-US" dirty="0"/>
                  <a:t>for all </a:t>
                </a:r>
                <a:r>
                  <a:rPr lang="en-US" i="1" dirty="0"/>
                  <a:t>v </a:t>
                </a:r>
                <a:r>
                  <a:rPr lang="en-US" dirty="0"/>
                  <a:t>∈ </a:t>
                </a:r>
                <a:r>
                  <a:rPr lang="en-US" i="1" dirty="0" smtClean="0"/>
                  <a:t>V (</a:t>
                </a:r>
                <a:r>
                  <a:rPr lang="en-US" i="1" dirty="0"/>
                  <a:t>d</a:t>
                </a:r>
                <a:r>
                  <a:rPr lang="en-US" dirty="0"/>
                  <a:t>[</a:t>
                </a:r>
                <a:r>
                  <a:rPr lang="en-US" i="1" dirty="0"/>
                  <a:t>s</a:t>
                </a:r>
                <a:r>
                  <a:rPr lang="en-US" dirty="0"/>
                  <a:t>] = 0 = </a:t>
                </a:r>
                <a:r>
                  <a:rPr lang="el-GR" i="1" dirty="0"/>
                  <a:t>δ(</a:t>
                </a:r>
                <a:r>
                  <a:rPr lang="en-US" i="1" dirty="0"/>
                  <a:t>s, </a:t>
                </a:r>
                <a:r>
                  <a:rPr lang="en-US" i="1" dirty="0" smtClean="0"/>
                  <a:t>s) </a:t>
                </a:r>
                <a:r>
                  <a:rPr lang="en-US" dirty="0" smtClean="0"/>
                  <a:t>and </a:t>
                </a:r>
                <a:r>
                  <a:rPr lang="en-US" i="1" dirty="0"/>
                  <a:t>d</a:t>
                </a:r>
                <a:r>
                  <a:rPr lang="en-US" dirty="0"/>
                  <a:t>[</a:t>
                </a:r>
                <a:r>
                  <a:rPr lang="en-US" i="1" dirty="0"/>
                  <a:t>v</a:t>
                </a:r>
                <a:r>
                  <a:rPr lang="en-US" dirty="0"/>
                  <a:t>] =∞≥</a:t>
                </a:r>
                <a:r>
                  <a:rPr lang="en-US" i="1" dirty="0"/>
                  <a:t>δ(s, v) </a:t>
                </a:r>
                <a:r>
                  <a:rPr lang="en-US" dirty="0"/>
                  <a:t>for all </a:t>
                </a:r>
                <a:r>
                  <a:rPr lang="en-US" i="1" dirty="0"/>
                  <a:t>v </a:t>
                </a:r>
                <a:r>
                  <a:rPr lang="en-US" dirty="0"/>
                  <a:t>∈ </a:t>
                </a:r>
                <a:r>
                  <a:rPr lang="en-US" i="1" dirty="0"/>
                  <a:t>V </a:t>
                </a:r>
                <a:r>
                  <a:rPr lang="en-US" dirty="0"/>
                  <a:t>− {</a:t>
                </a:r>
                <a:r>
                  <a:rPr lang="en-US" i="1" dirty="0"/>
                  <a:t>s</a:t>
                </a:r>
                <a:r>
                  <a:rPr lang="en-US" dirty="0" smtClean="0"/>
                  <a:t>}.)</a:t>
                </a:r>
              </a:p>
              <a:p>
                <a:r>
                  <a:rPr lang="en-US" dirty="0"/>
                  <a:t>inductive </a:t>
                </a:r>
                <a:r>
                  <a:rPr lang="en-US" dirty="0" smtClean="0"/>
                  <a:t>step :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F3E3F-CF5F-4F0F-A4A7-8CF0EA3137E2}" type="slidenum">
              <a:rPr lang="en-US" smtClean="0"/>
              <a:t>28</a:t>
            </a:fld>
            <a:endParaRPr lang="en-US"/>
          </a:p>
        </p:txBody>
      </p:sp>
      <p:sp>
        <p:nvSpPr>
          <p:cNvPr id="5" name="Down Arrow 4"/>
          <p:cNvSpPr/>
          <p:nvPr/>
        </p:nvSpPr>
        <p:spPr>
          <a:xfrm>
            <a:off x="9694416" y="5388746"/>
            <a:ext cx="532660" cy="11274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576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Lemma 2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 smtClean="0"/>
                  <a:t>Proof: </a:t>
                </a:r>
                <a:r>
                  <a:rPr lang="en-US" dirty="0"/>
                  <a:t>induction on the number of ENQUEUE </a:t>
                </a:r>
                <a:r>
                  <a:rPr lang="en-US" dirty="0" smtClean="0"/>
                  <a:t>operations</a:t>
                </a:r>
              </a:p>
              <a:p>
                <a:r>
                  <a:rPr lang="en-US" dirty="0" smtClean="0"/>
                  <a:t>inductive step :</a:t>
                </a:r>
              </a:p>
              <a:p>
                <a:pPr marL="0" indent="0">
                  <a:buNone/>
                </a:pPr>
                <a:r>
                  <a:rPr lang="en-US" dirty="0" smtClean="0"/>
                  <a:t>consider </a:t>
                </a:r>
                <a:r>
                  <a:rPr lang="en-US" dirty="0"/>
                  <a:t>a white vertex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i="1" dirty="0"/>
                  <a:t> </a:t>
                </a:r>
                <a:r>
                  <a:rPr lang="en-US" dirty="0"/>
                  <a:t>that is discovered during </a:t>
                </a:r>
                <a:r>
                  <a:rPr lang="en-US" dirty="0" smtClean="0"/>
                  <a:t>the search </a:t>
                </a:r>
                <a:r>
                  <a:rPr lang="en-US" dirty="0"/>
                  <a:t>from a vertex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𝑢</m:t>
                    </m:r>
                  </m:oMath>
                </a14:m>
                <a:endParaRPr lang="en-US" dirty="0" smtClean="0"/>
              </a:p>
              <a:p>
                <a:pPr marL="0" indent="0">
                  <a:buNone/>
                </a:pPr>
                <a:r>
                  <a:rPr lang="en-US" dirty="0"/>
                  <a:t>inductive hypothesis implies that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] ≥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 smtClean="0"/>
              </a:p>
              <a:p>
                <a:pPr marL="0" indent="0">
                  <a:buNone/>
                </a:pPr>
                <a:r>
                  <a:rPr lang="en-US" dirty="0" smtClean="0"/>
                  <a:t>from lemma 1 and line 15:</a:t>
                </a: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𝑑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dirty="0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𝑑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dirty="0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</m:d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+ 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 ≥ </m:t>
                      </m:r>
                      <m:r>
                        <a:rPr lang="el-GR" i="1" dirty="0">
                          <a:latin typeface="Cambria Math" panose="02040503050406030204" pitchFamily="18" charset="0"/>
                        </a:rPr>
                        <m:t>𝛿</m:t>
                      </m:r>
                      <m:d>
                        <m:dPr>
                          <m:ctrlPr>
                            <a:rPr lang="el-GR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dirty="0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i="1" dirty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i="1" dirty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</m:d>
                      <m:r>
                        <a:rPr lang="en-US" i="1" dirty="0">
                          <a:latin typeface="Cambria Math" panose="02040503050406030204" pitchFamily="18" charset="0"/>
                        </a:rPr>
                        <m:t>+ 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 ≥ </m:t>
                      </m:r>
                      <m:r>
                        <a:rPr lang="el-GR" i="1" dirty="0">
                          <a:latin typeface="Cambria Math" panose="02040503050406030204" pitchFamily="18" charset="0"/>
                        </a:rPr>
                        <m:t>𝛿</m:t>
                      </m:r>
                      <m:d>
                        <m:dPr>
                          <m:ctrlPr>
                            <a:rPr lang="el-GR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dirty="0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i="1" dirty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i="1" dirty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:endParaRPr lang="en-US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dirty="0"/>
                  <a:t> never changes </a:t>
                </a:r>
                <a:r>
                  <a:rPr lang="en-US" dirty="0" smtClean="0"/>
                  <a:t>again (because </a:t>
                </a:r>
                <a:r>
                  <a:rPr lang="en-US" dirty="0"/>
                  <a:t>never </a:t>
                </a:r>
                <a:r>
                  <a:rPr lang="en-US" dirty="0" err="1"/>
                  <a:t>enqueued</a:t>
                </a:r>
                <a:r>
                  <a:rPr lang="en-US" dirty="0"/>
                  <a:t> </a:t>
                </a:r>
                <a:r>
                  <a:rPr lang="en-US" dirty="0" smtClean="0"/>
                  <a:t>again)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241" b="-30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F3E3F-CF5F-4F0F-A4A7-8CF0EA3137E2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4818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Talk about graph</a:t>
            </a:r>
          </a:p>
          <a:p>
            <a:r>
              <a:rPr lang="en-US" dirty="0" smtClean="0"/>
              <a:t>DFS</a:t>
            </a:r>
          </a:p>
          <a:p>
            <a:r>
              <a:rPr lang="en-US" dirty="0" smtClean="0"/>
              <a:t>BFS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F3E3F-CF5F-4F0F-A4A7-8CF0EA3137E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568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To prove that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] =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, </a:t>
                </a:r>
                <a:r>
                  <a:rPr lang="en-US" dirty="0" smtClean="0"/>
                  <a:t>we must </a:t>
                </a:r>
                <a:r>
                  <a:rPr lang="en-US" dirty="0"/>
                  <a:t>first show more precisely how the queue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en-US" dirty="0"/>
                  <a:t>operates during the course of BFS. </a:t>
                </a:r>
                <a:endParaRPr lang="en-US" dirty="0" smtClean="0"/>
              </a:p>
              <a:p>
                <a:r>
                  <a:rPr lang="en-US" dirty="0" smtClean="0"/>
                  <a:t>The </a:t>
                </a:r>
                <a:r>
                  <a:rPr lang="en-US" dirty="0"/>
                  <a:t>next lemma shows that at all times, </a:t>
                </a:r>
                <a:r>
                  <a:rPr lang="en-US" dirty="0" smtClean="0"/>
                  <a:t>there are </a:t>
                </a:r>
                <a:r>
                  <a:rPr lang="en-US" b="1" dirty="0"/>
                  <a:t>at most two distinct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latin typeface="Cambria Math" panose="02040503050406030204" pitchFamily="18" charset="0"/>
                      </a:rPr>
                      <m:t>𝒅</m:t>
                    </m:r>
                  </m:oMath>
                </a14:m>
                <a:r>
                  <a:rPr lang="en-US" i="1" dirty="0"/>
                  <a:t> </a:t>
                </a:r>
                <a:r>
                  <a:rPr lang="en-US" dirty="0"/>
                  <a:t>values in the queue.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 r="-17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F3E3F-CF5F-4F0F-A4A7-8CF0EA3137E2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0059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Lemma 3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 smtClean="0"/>
                  <a:t>Suppose that during the execution of BFS on a graph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= 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, the queue </a:t>
                </a:r>
                <a:r>
                  <a:rPr lang="en-US" i="1" dirty="0" smtClean="0"/>
                  <a:t>Q </a:t>
                </a:r>
                <a:r>
                  <a:rPr lang="en-US" dirty="0" smtClean="0"/>
                  <a:t>contains </a:t>
                </a:r>
                <a:r>
                  <a:rPr lang="en-US" dirty="0"/>
                  <a:t>the vertices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 dirty="0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i="1" dirty="0" smtClean="0">
                        <a:latin typeface="Cambria Math" panose="02040503050406030204" pitchFamily="18" charset="0"/>
                      </a:rPr>
                      <m:t>, . . . , </m:t>
                    </m:r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</m:oMath>
                </a14:m>
                <a:r>
                  <a:rPr lang="en-US" i="1" dirty="0"/>
                  <a:t> </a:t>
                </a:r>
                <a:r>
                  <a:rPr lang="en-US" dirty="0"/>
                  <a:t>, 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 is the head of </a:t>
                </a:r>
                <a:r>
                  <a:rPr lang="en-US" i="1" dirty="0"/>
                  <a:t>Q </a:t>
                </a:r>
                <a:r>
                  <a:rPr lang="en-US" dirty="0"/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</m:oMath>
                </a14:m>
                <a:r>
                  <a:rPr lang="en-US" i="1" dirty="0"/>
                  <a:t> </a:t>
                </a:r>
                <a:r>
                  <a:rPr lang="en-US" dirty="0"/>
                  <a:t>is the tail.</a:t>
                </a:r>
              </a:p>
              <a:p>
                <a:pPr marL="0" indent="0">
                  <a:buNone/>
                </a:pPr>
                <a:r>
                  <a:rPr lang="en-US" dirty="0"/>
                  <a:t>Then, </a:t>
                </a:r>
                <a:endParaRPr lang="en-US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   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[</m:t>
                    </m:r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  <m:r>
                      <a:rPr lang="en-US" i="1" dirty="0">
                        <a:latin typeface="Cambria Math" panose="02040503050406030204" pitchFamily="18" charset="0"/>
                      </a:rPr>
                      <m:t>] ≤ 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[</m:t>
                    </m:r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 dirty="0">
                        <a:latin typeface="Cambria Math" panose="02040503050406030204" pitchFamily="18" charset="0"/>
                      </a:rPr>
                      <m:t>] + 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smtClean="0"/>
                  <a:t>and</a:t>
                </a:r>
              </a:p>
              <a:p>
                <a:pPr marL="0" indent="0">
                  <a:buNone/>
                </a:pPr>
                <a:r>
                  <a:rPr lang="en-US" dirty="0"/>
                  <a:t> </a:t>
                </a:r>
                <a:r>
                  <a:rPr lang="en-US" dirty="0" smtClean="0"/>
                  <a:t>  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[</m:t>
                    </m:r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i="1" dirty="0" smtClean="0">
                        <a:latin typeface="Cambria Math" panose="02040503050406030204" pitchFamily="18" charset="0"/>
                      </a:rPr>
                      <m:t>] ≤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[</m:t>
                    </m:r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 dirty="0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dirty="0"/>
                  <a:t> for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 = 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, . . . , 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 − 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dirty="0" smtClean="0"/>
                  <a:t>.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Proof: induction on </a:t>
                </a:r>
                <a:r>
                  <a:rPr lang="en-US" dirty="0" smtClean="0"/>
                  <a:t>the number </a:t>
                </a:r>
                <a:r>
                  <a:rPr lang="en-US" dirty="0"/>
                  <a:t>of queue operations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F3E3F-CF5F-4F0F-A4A7-8CF0EA3137E2}" type="slidenum">
              <a:rPr lang="en-US" smtClean="0"/>
              <a:t>31</a:t>
            </a:fld>
            <a:endParaRPr lang="en-US"/>
          </a:p>
        </p:txBody>
      </p:sp>
      <p:sp>
        <p:nvSpPr>
          <p:cNvPr id="5" name="Down Arrow 4"/>
          <p:cNvSpPr/>
          <p:nvPr/>
        </p:nvSpPr>
        <p:spPr>
          <a:xfrm>
            <a:off x="9694416" y="5388746"/>
            <a:ext cx="532660" cy="11274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434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Lemma 3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 smtClean="0"/>
                  <a:t>Proof</a:t>
                </a:r>
                <a:r>
                  <a:rPr lang="en-US" dirty="0"/>
                  <a:t>: induction on </a:t>
                </a:r>
                <a:r>
                  <a:rPr lang="en-US" dirty="0" smtClean="0"/>
                  <a:t>the number </a:t>
                </a:r>
                <a:r>
                  <a:rPr lang="en-US" dirty="0"/>
                  <a:t>of queue </a:t>
                </a:r>
                <a:r>
                  <a:rPr lang="en-US" dirty="0" smtClean="0"/>
                  <a:t>operations</a:t>
                </a:r>
              </a:p>
              <a:p>
                <a:r>
                  <a:rPr lang="en-US" dirty="0"/>
                  <a:t>basis </a:t>
                </a:r>
                <a:r>
                  <a:rPr lang="en-US" i="1" dirty="0"/>
                  <a:t>: </a:t>
                </a:r>
                <a:r>
                  <a:rPr lang="en-US" dirty="0" smtClean="0"/>
                  <a:t>Initially, when </a:t>
                </a:r>
                <a:r>
                  <a:rPr lang="en-US" dirty="0"/>
                  <a:t>the queue contains only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dirty="0"/>
                  <a:t>, the lemma certainly holds</a:t>
                </a:r>
                <a:r>
                  <a:rPr lang="en-US" dirty="0" smtClean="0"/>
                  <a:t>.</a:t>
                </a:r>
              </a:p>
              <a:p>
                <a:r>
                  <a:rPr lang="en-US" dirty="0" smtClean="0"/>
                  <a:t>inductive </a:t>
                </a:r>
                <a:r>
                  <a:rPr lang="en-US" dirty="0"/>
                  <a:t>step </a:t>
                </a:r>
                <a:r>
                  <a:rPr lang="en-US" dirty="0" smtClean="0"/>
                  <a:t>: </a:t>
                </a:r>
                <a:r>
                  <a:rPr lang="en-US" dirty="0"/>
                  <a:t>we must prove that the lemma holds after both </a:t>
                </a:r>
                <a:r>
                  <a:rPr lang="en-US" dirty="0" err="1" smtClean="0"/>
                  <a:t>dequeuing</a:t>
                </a:r>
                <a:r>
                  <a:rPr lang="en-US" dirty="0" smtClean="0"/>
                  <a:t> and </a:t>
                </a:r>
                <a:r>
                  <a:rPr lang="en-US" dirty="0" err="1"/>
                  <a:t>enqueuing</a:t>
                </a:r>
                <a:r>
                  <a:rPr lang="en-US" dirty="0"/>
                  <a:t> a vertex.</a:t>
                </a:r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217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F3E3F-CF5F-4F0F-A4A7-8CF0EA3137E2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825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Corollary 4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 smtClean="0"/>
                  <a:t>Suppose that vertices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i="1" dirty="0"/>
                  <a:t> </a:t>
                </a:r>
                <a:r>
                  <a:rPr lang="en-US" dirty="0"/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i="1" dirty="0" smtClean="0"/>
                  <a:t> </a:t>
                </a:r>
                <a:r>
                  <a:rPr lang="en-US" dirty="0"/>
                  <a:t>are </a:t>
                </a:r>
                <a:r>
                  <a:rPr lang="en-US" dirty="0" err="1"/>
                  <a:t>enqueued</a:t>
                </a:r>
                <a:r>
                  <a:rPr lang="en-US" dirty="0"/>
                  <a:t> during the execution of BFS, and </a:t>
                </a:r>
                <a:r>
                  <a:rPr lang="en-US" dirty="0" smtClean="0"/>
                  <a:t>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i="1" dirty="0" smtClean="0"/>
                  <a:t> </a:t>
                </a:r>
                <a:r>
                  <a:rPr lang="en-US" dirty="0"/>
                  <a:t>is </a:t>
                </a:r>
                <a:r>
                  <a:rPr lang="en-US" dirty="0" err="1"/>
                  <a:t>enqueued</a:t>
                </a:r>
                <a:r>
                  <a:rPr lang="en-US" dirty="0"/>
                  <a:t> before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dirty="0"/>
                  <a:t>. Then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[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]≤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[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i="1" dirty="0" smtClean="0"/>
                  <a:t>] </a:t>
                </a:r>
                <a:r>
                  <a:rPr lang="en-US" dirty="0" smtClean="0"/>
                  <a:t>at </a:t>
                </a:r>
                <a:r>
                  <a:rPr lang="en-US" dirty="0"/>
                  <a:t>the time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i="1" dirty="0"/>
                  <a:t> </a:t>
                </a:r>
                <a:r>
                  <a:rPr lang="en-US" dirty="0"/>
                  <a:t>is </a:t>
                </a:r>
                <a:r>
                  <a:rPr lang="en-US" dirty="0" err="1" smtClean="0"/>
                  <a:t>enqueued</a:t>
                </a:r>
                <a:r>
                  <a:rPr lang="en-US" dirty="0" smtClean="0"/>
                  <a:t>.</a:t>
                </a:r>
              </a:p>
              <a:p>
                <a:endParaRPr lang="en-US" dirty="0"/>
              </a:p>
              <a:p>
                <a:r>
                  <a:rPr lang="en-US" b="1" i="1" dirty="0" smtClean="0"/>
                  <a:t>Proof:</a:t>
                </a:r>
              </a:p>
              <a:p>
                <a:pPr lvl="1"/>
                <a:r>
                  <a:rPr lang="en-US" dirty="0" smtClean="0"/>
                  <a:t>Lemma 3</a:t>
                </a:r>
              </a:p>
              <a:p>
                <a:pPr lvl="1"/>
                <a:r>
                  <a:rPr lang="en-US" dirty="0" smtClean="0"/>
                  <a:t>Each vertex </a:t>
                </a:r>
                <a:r>
                  <a:rPr lang="en-US" dirty="0"/>
                  <a:t>receives </a:t>
                </a:r>
                <a:r>
                  <a:rPr lang="en-US" dirty="0" smtClean="0"/>
                  <a:t>a finite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en-US" i="1" dirty="0"/>
                  <a:t> </a:t>
                </a:r>
                <a:r>
                  <a:rPr lang="en-US" dirty="0"/>
                  <a:t>value at most once </a:t>
                </a:r>
                <a:r>
                  <a:rPr lang="en-US" dirty="0" smtClean="0"/>
                  <a:t>during the algorithm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1961" r="-4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F3E3F-CF5F-4F0F-A4A7-8CF0EA3137E2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43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Theorem </a:t>
            </a:r>
            <a:r>
              <a:rPr lang="en-US" dirty="0" smtClean="0"/>
              <a:t>5 </a:t>
            </a:r>
            <a:r>
              <a:rPr lang="en-US" dirty="0"/>
              <a:t>(</a:t>
            </a:r>
            <a:r>
              <a:rPr lang="en-US" sz="4000" dirty="0"/>
              <a:t>Correctness of breadth-first search</a:t>
            </a:r>
            <a:r>
              <a:rPr lang="en-US" dirty="0"/>
              <a:t>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= 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i="1" dirty="0"/>
                  <a:t> </a:t>
                </a:r>
                <a:r>
                  <a:rPr lang="en-US" dirty="0"/>
                  <a:t>be a directed or undirected graph, and suppose that BFS is </a:t>
                </a:r>
                <a:r>
                  <a:rPr lang="en-US" dirty="0" smtClean="0"/>
                  <a:t>run on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i="1" dirty="0"/>
                  <a:t> </a:t>
                </a:r>
                <a:r>
                  <a:rPr lang="en-US" dirty="0"/>
                  <a:t>from a given source vertex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∈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US" dirty="0"/>
                  <a:t>. Then, during its execution, BFS </a:t>
                </a:r>
                <a:r>
                  <a:rPr lang="en-US" dirty="0" smtClean="0"/>
                  <a:t>discovers every </a:t>
                </a:r>
                <a:r>
                  <a:rPr lang="en-US" dirty="0"/>
                  <a:t>vertex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∈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US" i="1" dirty="0"/>
                  <a:t> </a:t>
                </a:r>
                <a:r>
                  <a:rPr lang="en-US" dirty="0"/>
                  <a:t>that is reachable from the source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dirty="0"/>
                  <a:t>, and upon </a:t>
                </a:r>
                <a:r>
                  <a:rPr lang="en-US" dirty="0" smtClean="0"/>
                  <a:t>termination,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] = 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i="1" dirty="0"/>
                  <a:t> </a:t>
                </a:r>
                <a:r>
                  <a:rPr lang="en-US" dirty="0"/>
                  <a:t>for all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∈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US" dirty="0"/>
                  <a:t>. Moreover, for any vertex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i="1" dirty="0"/>
                  <a:t> </a:t>
                </a:r>
                <a:r>
                  <a:rPr lang="en-US" dirty="0"/>
                  <a:t>that is </a:t>
                </a:r>
                <a:r>
                  <a:rPr lang="en-US" dirty="0" smtClean="0"/>
                  <a:t>reachable from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dirty="0"/>
                  <a:t>, one of the shortest paths from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i="1" dirty="0"/>
                  <a:t> </a:t>
                </a:r>
                <a:r>
                  <a:rPr lang="en-US" dirty="0"/>
                  <a:t>to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i="1" dirty="0"/>
                  <a:t> </a:t>
                </a:r>
                <a:r>
                  <a:rPr lang="en-US" dirty="0"/>
                  <a:t>is a shortest path from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i="1" dirty="0"/>
                  <a:t> </a:t>
                </a:r>
                <a:r>
                  <a:rPr lang="en-US" dirty="0"/>
                  <a:t>to </a:t>
                </a:r>
                <a:r>
                  <a:rPr lang="en-US" i="1" dirty="0" smtClean="0"/>
                  <a:t>π</a:t>
                </a:r>
                <a:r>
                  <a:rPr lang="en-US" dirty="0" smtClean="0"/>
                  <a:t>[</a:t>
                </a:r>
                <a:r>
                  <a:rPr lang="en-US" i="1" dirty="0" smtClean="0"/>
                  <a:t>v</a:t>
                </a:r>
                <a:r>
                  <a:rPr lang="en-US" dirty="0" smtClean="0"/>
                  <a:t>] followed </a:t>
                </a:r>
                <a:r>
                  <a:rPr lang="en-US" dirty="0"/>
                  <a:t>by the edge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],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.</a:t>
                </a:r>
              </a:p>
              <a:p>
                <a:r>
                  <a:rPr lang="en-US" dirty="0" smtClean="0"/>
                  <a:t>Proof: contradiction</a:t>
                </a:r>
              </a:p>
              <a:p>
                <a:pPr lvl="1"/>
                <a:r>
                  <a:rPr lang="en-US" dirty="0" smtClean="0"/>
                  <a:t>A vertex </a:t>
                </a:r>
                <a:r>
                  <a:rPr lang="en-US" dirty="0"/>
                  <a:t>receives a </a:t>
                </a:r>
                <a:r>
                  <a:rPr lang="en-US" i="1" dirty="0" smtClean="0"/>
                  <a:t>d </a:t>
                </a:r>
                <a:r>
                  <a:rPr lang="en-US" dirty="0" smtClean="0"/>
                  <a:t>value </a:t>
                </a:r>
                <a:r>
                  <a:rPr lang="en-US" dirty="0"/>
                  <a:t>not equal to its shortest path </a:t>
                </a:r>
                <a:r>
                  <a:rPr lang="en-US" dirty="0" smtClean="0"/>
                  <a:t>distance!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F3E3F-CF5F-4F0F-A4A7-8CF0EA3137E2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830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Breadth-first trees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l-GR" i="1" dirty="0">
                            <a:latin typeface="Cambria Math" panose="02040503050406030204" pitchFamily="18" charset="0"/>
                          </a:rPr>
                          <m:t>𝜋</m:t>
                        </m:r>
                      </m:sub>
                    </m:sSub>
                    <m:r>
                      <a:rPr lang="el-GR" i="1" dirty="0" smtClean="0">
                        <a:latin typeface="Cambria Math" panose="02040503050406030204" pitchFamily="18" charset="0"/>
                      </a:rPr>
                      <m:t> = {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∈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: </m:t>
                    </m:r>
                    <m:r>
                      <a:rPr lang="el-GR" i="1" dirty="0" smtClean="0">
                        <a:latin typeface="Cambria Math" panose="02040503050406030204" pitchFamily="18" charset="0"/>
                      </a:rPr>
                      <m:t>𝜋</m:t>
                    </m:r>
                    <m:r>
                      <a:rPr lang="el-GR" i="1" dirty="0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] =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𝑁𝐼𝐿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} ∪ {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l-GR" i="1" dirty="0">
                            <a:latin typeface="Cambria Math" panose="02040503050406030204" pitchFamily="18" charset="0"/>
                          </a:rPr>
                          <m:t>𝜋</m:t>
                        </m:r>
                      </m:sub>
                    </m:sSub>
                    <m:r>
                      <a:rPr lang="el-GR" i="1" dirty="0">
                        <a:latin typeface="Cambria Math" panose="02040503050406030204" pitchFamily="18" charset="0"/>
                      </a:rPr>
                      <m:t>= {(</m:t>
                    </m:r>
                    <m:r>
                      <a:rPr lang="el-GR" i="1" dirty="0">
                        <a:latin typeface="Cambria Math" panose="02040503050406030204" pitchFamily="18" charset="0"/>
                      </a:rPr>
                      <m:t>𝜋</m:t>
                    </m:r>
                    <m:r>
                      <a:rPr lang="el-GR" i="1" dirty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], 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) : 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 ∈</m:t>
                    </m:r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l-GR" i="1" dirty="0">
                            <a:latin typeface="Cambria Math" panose="02040503050406030204" pitchFamily="18" charset="0"/>
                          </a:rPr>
                          <m:t>𝜋</m:t>
                        </m:r>
                      </m:sub>
                    </m:sSub>
                    <m:r>
                      <a:rPr lang="el-GR" i="1" dirty="0">
                        <a:latin typeface="Cambria Math" panose="02040503050406030204" pitchFamily="18" charset="0"/>
                      </a:rPr>
                      <m:t>− {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}}</m:t>
                    </m:r>
                  </m:oMath>
                </a14:m>
                <a:endParaRPr lang="en-US" i="1" dirty="0">
                  <a:latin typeface="Cambria Math" panose="02040503050406030204" pitchFamily="18" charset="0"/>
                </a:endParaRPr>
              </a:p>
              <a:p>
                <a:endParaRPr lang="en-US" dirty="0"/>
              </a:p>
              <a:p>
                <a:r>
                  <a:rPr lang="en-US" dirty="0"/>
                  <a:t>The predecessor subgraph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𝜋</m:t>
                        </m:r>
                      </m:sub>
                    </m:sSub>
                  </m:oMath>
                </a14:m>
                <a:r>
                  <a:rPr lang="en-US" i="1" dirty="0"/>
                  <a:t> </a:t>
                </a:r>
                <a:r>
                  <a:rPr lang="en-US" dirty="0"/>
                  <a:t>is a </a:t>
                </a:r>
                <a:r>
                  <a:rPr lang="en-US" b="1" i="1" dirty="0"/>
                  <a:t>breadth-first tree </a:t>
                </a:r>
                <a:r>
                  <a:rPr lang="en-US" dirty="0"/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l-GR" i="1" dirty="0">
                            <a:latin typeface="Cambria Math" panose="02040503050406030204" pitchFamily="18" charset="0"/>
                          </a:rPr>
                          <m:t>𝜋</m:t>
                        </m:r>
                      </m:sub>
                    </m:sSub>
                  </m:oMath>
                </a14:m>
                <a:r>
                  <a:rPr lang="en-US" i="1" dirty="0"/>
                  <a:t> </a:t>
                </a:r>
                <a:r>
                  <a:rPr lang="en-US" dirty="0"/>
                  <a:t>consists of the </a:t>
                </a:r>
                <a:r>
                  <a:rPr lang="en-US" dirty="0" smtClean="0"/>
                  <a:t>vertices reachable </a:t>
                </a:r>
                <a:r>
                  <a:rPr lang="en-US" dirty="0"/>
                  <a:t>from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i="1" dirty="0"/>
                  <a:t> </a:t>
                </a:r>
                <a:r>
                  <a:rPr lang="en-US" dirty="0"/>
                  <a:t>and, for all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∈</m:t>
                    </m:r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l-GR" i="1" dirty="0">
                            <a:latin typeface="Cambria Math" panose="02040503050406030204" pitchFamily="18" charset="0"/>
                          </a:rPr>
                          <m:t>𝜋</m:t>
                        </m:r>
                      </m:sub>
                    </m:sSub>
                  </m:oMath>
                </a14:m>
                <a:r>
                  <a:rPr lang="en-US" dirty="0"/>
                  <a:t>, there is a unique simple path from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i="1" dirty="0"/>
                  <a:t> </a:t>
                </a:r>
                <a:r>
                  <a:rPr lang="en-US" dirty="0"/>
                  <a:t>to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i="1" dirty="0" smtClean="0"/>
                  <a:t> </a:t>
                </a:r>
                <a:r>
                  <a:rPr lang="en-US" dirty="0" smtClean="0"/>
                  <a:t>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𝜋</m:t>
                        </m:r>
                      </m:sub>
                    </m:sSub>
                  </m:oMath>
                </a14:m>
                <a:r>
                  <a:rPr lang="en-US" i="1" dirty="0"/>
                  <a:t> </a:t>
                </a:r>
                <a:r>
                  <a:rPr lang="en-US" dirty="0"/>
                  <a:t>that is also a shortest path from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i="1" dirty="0"/>
                  <a:t> </a:t>
                </a:r>
                <a:r>
                  <a:rPr lang="en-US" dirty="0"/>
                  <a:t>to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i="1" dirty="0"/>
                  <a:t> </a:t>
                </a:r>
                <a:r>
                  <a:rPr lang="en-US" dirty="0"/>
                  <a:t>in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dirty="0"/>
                  <a:t>.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F3E3F-CF5F-4F0F-A4A7-8CF0EA3137E2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24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Lemma 6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When applied to a directed or undirected graph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= 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),</m:t>
                    </m:r>
                  </m:oMath>
                </a14:m>
                <a:r>
                  <a:rPr lang="en-US" dirty="0"/>
                  <a:t> procedure BFS </a:t>
                </a:r>
                <a:r>
                  <a:rPr lang="en-US" dirty="0" smtClean="0"/>
                  <a:t>constructs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i="1" dirty="0" smtClean="0"/>
                  <a:t> </a:t>
                </a:r>
                <a:r>
                  <a:rPr lang="en-US" dirty="0"/>
                  <a:t>so that the predecessor subgraph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a-IR" b="0" i="1" dirty="0" smtClean="0">
                            <a:latin typeface="Cambria Math" panose="02040503050406030204" pitchFamily="18" charset="0"/>
                          </a:rPr>
                          <m:t>     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𝜋</m:t>
                        </m:r>
                      </m:sub>
                    </m:sSub>
                    <m:r>
                      <a:rPr lang="en-US" i="1" dirty="0" smtClean="0">
                        <a:latin typeface="Cambria Math" panose="02040503050406030204" pitchFamily="18" charset="0"/>
                      </a:rPr>
                      <m:t>= (</m:t>
                    </m:r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l-GR" i="1" dirty="0">
                            <a:latin typeface="Cambria Math" panose="02040503050406030204" pitchFamily="18" charset="0"/>
                          </a:rPr>
                          <m:t>𝜋</m:t>
                        </m:r>
                      </m:sub>
                    </m:sSub>
                    <m:r>
                      <a:rPr lang="en-US" i="1" dirty="0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l-GR" i="1" dirty="0">
                            <a:latin typeface="Cambria Math" panose="02040503050406030204" pitchFamily="18" charset="0"/>
                          </a:rPr>
                          <m:t>𝜋</m:t>
                        </m:r>
                      </m:sub>
                    </m:sSub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i="1" dirty="0"/>
                  <a:t> </a:t>
                </a:r>
                <a:r>
                  <a:rPr lang="en-US" dirty="0"/>
                  <a:t>is a breadth-first tree.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F3E3F-CF5F-4F0F-A4A7-8CF0EA3137E2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064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F3E3F-CF5F-4F0F-A4A7-8CF0EA3137E2}" type="slidenum">
              <a:rPr lang="en-US" smtClean="0"/>
              <a:t>37</a:t>
            </a:fld>
            <a:endParaRPr lang="en-US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929049"/>
            <a:ext cx="10515600" cy="4144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002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6000" dirty="0" smtClean="0"/>
          </a:p>
          <a:p>
            <a:pPr marL="0" indent="0" algn="ctr">
              <a:buNone/>
            </a:pPr>
            <a:r>
              <a:rPr lang="en-US" sz="6000" dirty="0" smtClean="0"/>
              <a:t>DFS</a:t>
            </a:r>
            <a:endParaRPr lang="en-US" sz="6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F3E3F-CF5F-4F0F-A4A7-8CF0EA3137E2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076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depth-first 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search </a:t>
            </a:r>
            <a:r>
              <a:rPr lang="en-US" b="1" dirty="0" smtClean="0"/>
              <a:t>deeper</a:t>
            </a:r>
            <a:r>
              <a:rPr lang="en-US" dirty="0" smtClean="0"/>
              <a:t> </a:t>
            </a:r>
            <a:r>
              <a:rPr lang="en-US" dirty="0"/>
              <a:t>in the graph whenever possible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Two applications </a:t>
            </a:r>
            <a:r>
              <a:rPr lang="en-US" dirty="0"/>
              <a:t>of depth-first </a:t>
            </a:r>
            <a:r>
              <a:rPr lang="en-US" dirty="0" smtClean="0"/>
              <a:t>search</a:t>
            </a:r>
          </a:p>
          <a:p>
            <a:pPr lvl="1"/>
            <a:r>
              <a:rPr lang="en-US" dirty="0" smtClean="0"/>
              <a:t>Sorting a </a:t>
            </a:r>
            <a:r>
              <a:rPr lang="en-US" dirty="0"/>
              <a:t>directed acyclic </a:t>
            </a:r>
            <a:r>
              <a:rPr lang="en-US" dirty="0" smtClean="0"/>
              <a:t>graph (DAG)	</a:t>
            </a:r>
          </a:p>
          <a:p>
            <a:pPr lvl="1"/>
            <a:r>
              <a:rPr lang="en-US" dirty="0" smtClean="0"/>
              <a:t>Finding the strongly </a:t>
            </a:r>
            <a:r>
              <a:rPr lang="en-US" dirty="0"/>
              <a:t>connected components of a directed </a:t>
            </a:r>
            <a:r>
              <a:rPr lang="en-US" dirty="0" smtClean="0"/>
              <a:t>graph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F3E3F-CF5F-4F0F-A4A7-8CF0EA3137E2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4557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Running </a:t>
            </a:r>
            <a:r>
              <a:rPr lang="en-US" dirty="0"/>
              <a:t>time of a graph algorithm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size of the input of the graph</a:t>
            </a:r>
            <a:endParaRPr lang="en-US" dirty="0" smtClean="0"/>
          </a:p>
          <a:p>
            <a:pPr lvl="1"/>
            <a:r>
              <a:rPr lang="en-US" dirty="0" smtClean="0"/>
              <a:t>the </a:t>
            </a:r>
            <a:r>
              <a:rPr lang="en-US" dirty="0"/>
              <a:t>number </a:t>
            </a:r>
            <a:r>
              <a:rPr lang="en-US" dirty="0" smtClean="0"/>
              <a:t>of vertices </a:t>
            </a:r>
            <a:r>
              <a:rPr lang="en-US" dirty="0"/>
              <a:t>|</a:t>
            </a:r>
            <a:r>
              <a:rPr lang="en-US" i="1" dirty="0"/>
              <a:t>V</a:t>
            </a:r>
            <a:r>
              <a:rPr lang="en-US" dirty="0" smtClean="0"/>
              <a:t>|</a:t>
            </a:r>
          </a:p>
          <a:p>
            <a:pPr lvl="1"/>
            <a:r>
              <a:rPr lang="en-US" dirty="0" smtClean="0"/>
              <a:t>and </a:t>
            </a:r>
            <a:r>
              <a:rPr lang="en-US" dirty="0"/>
              <a:t>the number of edges |</a:t>
            </a:r>
            <a:r>
              <a:rPr lang="en-US" i="1" dirty="0"/>
              <a:t>E</a:t>
            </a:r>
            <a:r>
              <a:rPr lang="en-US" dirty="0" smtClean="0"/>
              <a:t>|</a:t>
            </a:r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r>
              <a:rPr lang="en-US" dirty="0"/>
              <a:t>Inside asymptotic </a:t>
            </a:r>
            <a:r>
              <a:rPr lang="en-US" dirty="0" smtClean="0"/>
              <a:t>notation (such </a:t>
            </a:r>
            <a:r>
              <a:rPr lang="en-US" dirty="0"/>
              <a:t>as </a:t>
            </a:r>
            <a:r>
              <a:rPr lang="en-US" i="1" dirty="0"/>
              <a:t>O</a:t>
            </a:r>
            <a:r>
              <a:rPr lang="en-US" dirty="0"/>
              <a:t>-notation or </a:t>
            </a:r>
            <a:r>
              <a:rPr lang="el-GR" dirty="0" smtClean="0"/>
              <a:t>Θ</a:t>
            </a:r>
            <a:r>
              <a:rPr lang="en-US" dirty="0" smtClean="0"/>
              <a:t>-notation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the symbol </a:t>
            </a:r>
            <a:r>
              <a:rPr lang="en-US" i="1" dirty="0" smtClean="0"/>
              <a:t>V </a:t>
            </a:r>
            <a:r>
              <a:rPr lang="en-US" dirty="0" smtClean="0"/>
              <a:t>denotes </a:t>
            </a:r>
            <a:r>
              <a:rPr lang="en-US" dirty="0"/>
              <a:t>|</a:t>
            </a:r>
            <a:r>
              <a:rPr lang="en-US" i="1" dirty="0"/>
              <a:t>V</a:t>
            </a:r>
            <a:r>
              <a:rPr lang="en-US" dirty="0"/>
              <a:t>| and the symbol </a:t>
            </a:r>
            <a:r>
              <a:rPr lang="en-US" i="1" dirty="0"/>
              <a:t>E </a:t>
            </a:r>
            <a:r>
              <a:rPr lang="en-US" dirty="0"/>
              <a:t>denotes |</a:t>
            </a:r>
            <a:r>
              <a:rPr lang="en-US" i="1" dirty="0"/>
              <a:t>E</a:t>
            </a:r>
            <a:r>
              <a:rPr lang="en-US" dirty="0" smtClean="0"/>
              <a:t>|</a:t>
            </a:r>
          </a:p>
          <a:p>
            <a:pPr lvl="1"/>
            <a:endParaRPr lang="en-US" dirty="0"/>
          </a:p>
          <a:p>
            <a:r>
              <a:rPr lang="en-US" dirty="0"/>
              <a:t>the pseudocode </a:t>
            </a:r>
            <a:r>
              <a:rPr lang="en-US" dirty="0" smtClean="0"/>
              <a:t>views vertex </a:t>
            </a:r>
            <a:r>
              <a:rPr lang="en-US" dirty="0"/>
              <a:t>and edge sets as attributes of a </a:t>
            </a:r>
            <a:r>
              <a:rPr lang="en-US" dirty="0" smtClean="0"/>
              <a:t>graph</a:t>
            </a:r>
          </a:p>
          <a:p>
            <a:pPr lvl="1"/>
            <a:r>
              <a:rPr lang="en-US" dirty="0"/>
              <a:t>denote the vertex </a:t>
            </a:r>
            <a:r>
              <a:rPr lang="en-US" dirty="0" smtClean="0"/>
              <a:t>set of </a:t>
            </a:r>
            <a:r>
              <a:rPr lang="en-US" dirty="0"/>
              <a:t>a graph </a:t>
            </a:r>
            <a:r>
              <a:rPr lang="en-US" i="1" dirty="0"/>
              <a:t>G </a:t>
            </a:r>
            <a:r>
              <a:rPr lang="en-US" dirty="0"/>
              <a:t>by </a:t>
            </a:r>
            <a:r>
              <a:rPr lang="en-US" i="1" dirty="0"/>
              <a:t>V</a:t>
            </a:r>
            <a:r>
              <a:rPr lang="en-US" dirty="0"/>
              <a:t>[</a:t>
            </a:r>
            <a:r>
              <a:rPr lang="en-US" i="1" dirty="0"/>
              <a:t>G</a:t>
            </a:r>
            <a:r>
              <a:rPr lang="en-US" dirty="0"/>
              <a:t>] and its edge set by </a:t>
            </a:r>
            <a:r>
              <a:rPr lang="en-US" i="1" dirty="0"/>
              <a:t>E</a:t>
            </a:r>
            <a:r>
              <a:rPr lang="en-US" dirty="0"/>
              <a:t>[</a:t>
            </a:r>
            <a:r>
              <a:rPr lang="en-US" i="1" dirty="0"/>
              <a:t>G</a:t>
            </a:r>
            <a:r>
              <a:rPr lang="en-US" dirty="0" smtClean="0"/>
              <a:t>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F3E3F-CF5F-4F0F-A4A7-8CF0EA3137E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296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Insight of DFS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en-US" dirty="0"/>
                  <a:t>In depth-first search, </a:t>
                </a:r>
                <a:endParaRPr lang="en-US" dirty="0" smtClean="0"/>
              </a:p>
              <a:p>
                <a:r>
                  <a:rPr lang="en-US" dirty="0" smtClean="0"/>
                  <a:t>edges </a:t>
                </a:r>
                <a:r>
                  <a:rPr lang="en-US" dirty="0"/>
                  <a:t>are explored out of the </a:t>
                </a:r>
                <a:r>
                  <a:rPr lang="en-US" b="1" dirty="0"/>
                  <a:t>most recently </a:t>
                </a:r>
                <a:r>
                  <a:rPr lang="en-US" dirty="0"/>
                  <a:t>discovered vertex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i="1" dirty="0"/>
                  <a:t> </a:t>
                </a:r>
                <a:r>
                  <a:rPr lang="en-US" dirty="0"/>
                  <a:t>that still has unexplored edges leaving it</a:t>
                </a:r>
                <a:r>
                  <a:rPr lang="en-US" dirty="0" smtClean="0"/>
                  <a:t>.</a:t>
                </a:r>
              </a:p>
              <a:p>
                <a:r>
                  <a:rPr lang="en-US" dirty="0"/>
                  <a:t>When </a:t>
                </a:r>
                <a:r>
                  <a:rPr lang="en-US" b="1" dirty="0"/>
                  <a:t>all</a:t>
                </a:r>
                <a:r>
                  <a:rPr lang="en-US" dirty="0"/>
                  <a:t> of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’</m:t>
                    </m:r>
                  </m:oMath>
                </a14:m>
                <a:r>
                  <a:rPr lang="en-US" dirty="0"/>
                  <a:t>s edges have been explored, the search </a:t>
                </a:r>
                <a:r>
                  <a:rPr lang="en-US" b="1" dirty="0" smtClean="0"/>
                  <a:t>backtracks</a:t>
                </a:r>
                <a:r>
                  <a:rPr lang="en-US" dirty="0" smtClean="0"/>
                  <a:t> </a:t>
                </a:r>
                <a:r>
                  <a:rPr lang="en-US" dirty="0"/>
                  <a:t>to </a:t>
                </a:r>
                <a:r>
                  <a:rPr lang="en-US" dirty="0" smtClean="0"/>
                  <a:t>explore edges </a:t>
                </a:r>
                <a:r>
                  <a:rPr lang="en-US" dirty="0"/>
                  <a:t>leaving the vertex from which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i="1" dirty="0"/>
                  <a:t> </a:t>
                </a:r>
                <a:r>
                  <a:rPr lang="en-US" dirty="0"/>
                  <a:t>was </a:t>
                </a:r>
                <a:r>
                  <a:rPr lang="en-US" dirty="0" smtClean="0"/>
                  <a:t>discovered (</a:t>
                </a:r>
                <a:r>
                  <a:rPr lang="en-US" b="1" dirty="0" smtClean="0"/>
                  <a:t>predecessor</a:t>
                </a:r>
                <a:r>
                  <a:rPr lang="en-US" dirty="0" smtClean="0"/>
                  <a:t>)</a:t>
                </a:r>
              </a:p>
              <a:p>
                <a:r>
                  <a:rPr lang="en-US" dirty="0"/>
                  <a:t>This process </a:t>
                </a:r>
                <a:r>
                  <a:rPr lang="en-US" b="1" dirty="0"/>
                  <a:t>continues</a:t>
                </a:r>
                <a:r>
                  <a:rPr lang="en-US" dirty="0"/>
                  <a:t> </a:t>
                </a:r>
                <a:r>
                  <a:rPr lang="en-US" dirty="0" smtClean="0"/>
                  <a:t>until we </a:t>
                </a:r>
                <a:r>
                  <a:rPr lang="en-US" dirty="0"/>
                  <a:t>have discovered all the vertices that are reachable from the original </a:t>
                </a:r>
                <a:r>
                  <a:rPr lang="en-US" dirty="0" smtClean="0"/>
                  <a:t>source vertex.</a:t>
                </a:r>
              </a:p>
              <a:p>
                <a:r>
                  <a:rPr lang="en-US" dirty="0"/>
                  <a:t>If </a:t>
                </a:r>
                <a:r>
                  <a:rPr lang="en-US" b="1" dirty="0"/>
                  <a:t>any undiscovered </a:t>
                </a:r>
                <a:r>
                  <a:rPr lang="en-US" dirty="0"/>
                  <a:t>vertices remain, then one of them is selected as a </a:t>
                </a:r>
                <a:r>
                  <a:rPr lang="en-US" b="1" dirty="0" smtClean="0"/>
                  <a:t>new source </a:t>
                </a:r>
                <a:r>
                  <a:rPr lang="en-US" dirty="0"/>
                  <a:t>and the search is repeated from that source.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3081" r="-17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F3E3F-CF5F-4F0F-A4A7-8CF0EA3137E2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235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From one vertex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44230" y="1825625"/>
            <a:ext cx="7703540" cy="4351338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F3E3F-CF5F-4F0F-A4A7-8CF0EA3137E2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941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coloring technique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Each vertex is </a:t>
            </a:r>
            <a:r>
              <a:rPr lang="en-US" b="1" dirty="0"/>
              <a:t>initially</a:t>
            </a:r>
            <a:r>
              <a:rPr lang="en-US" dirty="0"/>
              <a:t> </a:t>
            </a:r>
            <a:r>
              <a:rPr lang="en-US" b="1" dirty="0"/>
              <a:t>white</a:t>
            </a:r>
            <a:r>
              <a:rPr lang="en-US" dirty="0"/>
              <a:t>, is </a:t>
            </a:r>
            <a:r>
              <a:rPr lang="en-US" b="1" dirty="0">
                <a:solidFill>
                  <a:schemeClr val="accent1"/>
                </a:solidFill>
              </a:rPr>
              <a:t>grayed</a:t>
            </a:r>
            <a:r>
              <a:rPr lang="en-US" dirty="0"/>
              <a:t> when it is </a:t>
            </a:r>
            <a:r>
              <a:rPr lang="en-US" b="1" i="1" dirty="0">
                <a:solidFill>
                  <a:schemeClr val="accent1"/>
                </a:solidFill>
              </a:rPr>
              <a:t>discovered</a:t>
            </a:r>
            <a:r>
              <a:rPr lang="en-US" b="1" i="1" dirty="0"/>
              <a:t> </a:t>
            </a:r>
            <a:r>
              <a:rPr lang="en-US" dirty="0"/>
              <a:t>in the </a:t>
            </a:r>
            <a:r>
              <a:rPr lang="en-US" dirty="0" smtClean="0"/>
              <a:t>search, and </a:t>
            </a:r>
            <a:r>
              <a:rPr lang="en-US" dirty="0"/>
              <a:t>is 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blackened</a:t>
            </a:r>
            <a:r>
              <a:rPr lang="en-US" dirty="0"/>
              <a:t> when it is </a:t>
            </a:r>
            <a:r>
              <a:rPr lang="en-US" b="1" i="1" dirty="0" smtClean="0">
                <a:solidFill>
                  <a:schemeClr val="accent6">
                    <a:lumMod val="50000"/>
                  </a:schemeClr>
                </a:solidFill>
              </a:rPr>
              <a:t>finished</a:t>
            </a:r>
          </a:p>
          <a:p>
            <a:endParaRPr lang="en-US" b="1" i="1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en-US" dirty="0"/>
              <a:t>This technique guarantees that each vertex ends up in </a:t>
            </a:r>
            <a:r>
              <a:rPr lang="en-US" dirty="0" smtClean="0"/>
              <a:t>exactly one </a:t>
            </a:r>
            <a:r>
              <a:rPr lang="en-US" dirty="0"/>
              <a:t>depth-first tree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F3E3F-CF5F-4F0F-A4A7-8CF0EA3137E2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143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timestamps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Each vertex </a:t>
            </a:r>
            <a:r>
              <a:rPr lang="en-US" i="1" dirty="0"/>
              <a:t>v </a:t>
            </a:r>
            <a:r>
              <a:rPr lang="en-US" dirty="0"/>
              <a:t>has two timestamps: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b="1" dirty="0"/>
              <a:t>first timestamp </a:t>
            </a:r>
            <a:r>
              <a:rPr lang="en-US" b="1" i="1" dirty="0"/>
              <a:t>d</a:t>
            </a:r>
            <a:r>
              <a:rPr lang="en-US" b="1" dirty="0"/>
              <a:t>[</a:t>
            </a:r>
            <a:r>
              <a:rPr lang="en-US" b="1" i="1" dirty="0"/>
              <a:t>v</a:t>
            </a:r>
            <a:r>
              <a:rPr lang="en-US" b="1" dirty="0"/>
              <a:t>] </a:t>
            </a:r>
            <a:r>
              <a:rPr lang="en-US" dirty="0"/>
              <a:t>records when </a:t>
            </a:r>
            <a:r>
              <a:rPr lang="en-US" i="1" dirty="0" smtClean="0"/>
              <a:t>v </a:t>
            </a:r>
            <a:r>
              <a:rPr lang="en-US" dirty="0" smtClean="0"/>
              <a:t>is </a:t>
            </a:r>
            <a:r>
              <a:rPr lang="en-US" dirty="0"/>
              <a:t>first discovered (and grayed), </a:t>
            </a:r>
            <a:endParaRPr lang="en-US" dirty="0" smtClean="0"/>
          </a:p>
          <a:p>
            <a:r>
              <a:rPr lang="en-US" dirty="0" smtClean="0"/>
              <a:t>and </a:t>
            </a:r>
            <a:r>
              <a:rPr lang="en-US" dirty="0"/>
              <a:t>the second </a:t>
            </a:r>
            <a:r>
              <a:rPr lang="en-US" b="1" dirty="0"/>
              <a:t>timestamp </a:t>
            </a:r>
            <a:r>
              <a:rPr lang="en-US" b="1" i="1" dirty="0"/>
              <a:t>f </a:t>
            </a:r>
            <a:r>
              <a:rPr lang="en-US" b="1" dirty="0" smtClean="0"/>
              <a:t>[</a:t>
            </a:r>
            <a:r>
              <a:rPr lang="en-US" b="1" i="1" dirty="0" smtClean="0"/>
              <a:t>v</a:t>
            </a:r>
            <a:r>
              <a:rPr lang="en-US" b="1" dirty="0"/>
              <a:t>]</a:t>
            </a:r>
            <a:r>
              <a:rPr lang="en-US" dirty="0"/>
              <a:t> records when </a:t>
            </a:r>
            <a:r>
              <a:rPr lang="en-US" dirty="0" smtClean="0"/>
              <a:t>the search </a:t>
            </a:r>
            <a:r>
              <a:rPr lang="en-US" dirty="0"/>
              <a:t>finishes examining </a:t>
            </a:r>
            <a:r>
              <a:rPr lang="en-US" i="1" dirty="0"/>
              <a:t>v</a:t>
            </a:r>
            <a:r>
              <a:rPr lang="en-US" dirty="0"/>
              <a:t>’s adjacency list (and blackens </a:t>
            </a:r>
            <a:r>
              <a:rPr lang="en-US" i="1" dirty="0"/>
              <a:t>v</a:t>
            </a:r>
            <a:r>
              <a:rPr lang="en-US" dirty="0" smtClean="0"/>
              <a:t>)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These </a:t>
            </a:r>
            <a:r>
              <a:rPr lang="en-US" dirty="0"/>
              <a:t>timestamps are </a:t>
            </a:r>
            <a:r>
              <a:rPr lang="en-US" dirty="0" smtClean="0"/>
              <a:t>integers between </a:t>
            </a:r>
            <a:r>
              <a:rPr lang="en-US" dirty="0"/>
              <a:t>1 and 2 |</a:t>
            </a:r>
            <a:r>
              <a:rPr lang="en-US" i="1" dirty="0"/>
              <a:t>V</a:t>
            </a:r>
            <a:r>
              <a:rPr lang="en-US" dirty="0"/>
              <a:t>|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F3E3F-CF5F-4F0F-A4A7-8CF0EA3137E2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947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predecessor subgraph produced </a:t>
            </a:r>
            <a:r>
              <a:rPr lang="en-US" dirty="0" smtClean="0"/>
              <a:t>by a </a:t>
            </a:r>
            <a:r>
              <a:rPr lang="en-US" dirty="0"/>
              <a:t>depth-first search may be composed of </a:t>
            </a:r>
            <a:r>
              <a:rPr lang="en-US" b="1" dirty="0"/>
              <a:t>several </a:t>
            </a:r>
            <a:r>
              <a:rPr lang="en-US" b="1" dirty="0" smtClean="0"/>
              <a:t>trees</a:t>
            </a:r>
          </a:p>
          <a:p>
            <a:pPr lvl="1"/>
            <a:r>
              <a:rPr lang="en-US" dirty="0"/>
              <a:t>search </a:t>
            </a:r>
            <a:r>
              <a:rPr lang="en-US"/>
              <a:t>may </a:t>
            </a:r>
            <a:r>
              <a:rPr lang="en-US" smtClean="0"/>
              <a:t>be repeated </a:t>
            </a:r>
            <a:r>
              <a:rPr lang="en-US" dirty="0"/>
              <a:t>from multiple sources</a:t>
            </a:r>
            <a:endParaRPr lang="en-US" b="1" dirty="0" smtClean="0"/>
          </a:p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F3E3F-CF5F-4F0F-A4A7-8CF0EA3137E2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30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Whole graph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66045" y="1825625"/>
            <a:ext cx="6259910" cy="4351338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F3E3F-CF5F-4F0F-A4A7-8CF0EA3137E2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988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 representations of graphs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20000"/>
              </a:bodyPr>
              <a:lstStyle/>
              <a:p>
                <a:r>
                  <a:rPr lang="en-US" dirty="0" smtClean="0"/>
                  <a:t>Either way is applicable to both directed and undirected graphs</a:t>
                </a:r>
              </a:p>
              <a:p>
                <a:endParaRPr lang="en-US" dirty="0" smtClean="0"/>
              </a:p>
              <a:p>
                <a:r>
                  <a:rPr lang="en-US" dirty="0" smtClean="0"/>
                  <a:t>as </a:t>
                </a:r>
                <a:r>
                  <a:rPr lang="en-US" b="1" dirty="0"/>
                  <a:t>adjacency lists</a:t>
                </a:r>
                <a:r>
                  <a:rPr lang="en-US" dirty="0"/>
                  <a:t> </a:t>
                </a:r>
                <a:endParaRPr lang="en-US" dirty="0" smtClean="0"/>
              </a:p>
              <a:p>
                <a:pPr lvl="1"/>
                <a:r>
                  <a:rPr lang="en-US" dirty="0"/>
                  <a:t>provides a compact way to represent </a:t>
                </a:r>
                <a:r>
                  <a:rPr lang="en-US" b="1" i="1" dirty="0"/>
                  <a:t>sparse </a:t>
                </a:r>
                <a:r>
                  <a:rPr lang="en-US" dirty="0" smtClean="0"/>
                  <a:t>graph(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smtClean="0"/>
                  <a:t>is much </a:t>
                </a:r>
                <a:r>
                  <a:rPr lang="en-US" dirty="0"/>
                  <a:t>less than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𝑉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|</m:t>
                        </m:r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 smtClean="0"/>
                  <a:t>)</a:t>
                </a:r>
              </a:p>
              <a:p>
                <a:pPr lvl="1"/>
                <a:r>
                  <a:rPr lang="en-US" dirty="0" smtClean="0"/>
                  <a:t>Assumed by most </a:t>
                </a:r>
                <a:r>
                  <a:rPr lang="en-US" dirty="0"/>
                  <a:t>of the </a:t>
                </a:r>
                <a:r>
                  <a:rPr lang="en-US" dirty="0" smtClean="0"/>
                  <a:t>presented graph </a:t>
                </a:r>
                <a:r>
                  <a:rPr lang="en-US" dirty="0"/>
                  <a:t>algorithms </a:t>
                </a:r>
                <a:r>
                  <a:rPr lang="en-US" dirty="0" smtClean="0"/>
                  <a:t>in this course</a:t>
                </a:r>
              </a:p>
              <a:p>
                <a:endParaRPr lang="en-US" dirty="0" smtClean="0"/>
              </a:p>
              <a:p>
                <a:r>
                  <a:rPr lang="en-US" dirty="0" smtClean="0"/>
                  <a:t>as </a:t>
                </a:r>
                <a:r>
                  <a:rPr lang="en-US" b="1" dirty="0"/>
                  <a:t>adjacency </a:t>
                </a:r>
                <a:r>
                  <a:rPr lang="en-US" b="1" dirty="0" smtClean="0"/>
                  <a:t>matrices</a:t>
                </a:r>
              </a:p>
              <a:p>
                <a:pPr lvl="1"/>
                <a:r>
                  <a:rPr lang="en-US" dirty="0"/>
                  <a:t>the graph is </a:t>
                </a:r>
                <a:r>
                  <a:rPr lang="en-US" b="1" i="1" dirty="0" smtClean="0"/>
                  <a:t>dense</a:t>
                </a:r>
                <a:r>
                  <a:rPr lang="en-US" dirty="0"/>
                  <a:t>(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r>
                  <a:rPr lang="en-US" dirty="0"/>
                  <a:t> is </a:t>
                </a:r>
                <a:r>
                  <a:rPr lang="en-US" dirty="0" smtClean="0"/>
                  <a:t>close to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𝑉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|</m:t>
                        </m:r>
                      </m:e>
                      <m:sup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 smtClean="0"/>
                  <a:t>)</a:t>
                </a:r>
              </a:p>
              <a:p>
                <a:pPr lvl="1"/>
                <a:r>
                  <a:rPr lang="en-US" dirty="0" smtClean="0"/>
                  <a:t>or </a:t>
                </a:r>
                <a:r>
                  <a:rPr lang="en-US" dirty="0"/>
                  <a:t>when we need to be able to tell quickly if there is an edge </a:t>
                </a:r>
                <a:r>
                  <a:rPr lang="en-US" dirty="0" smtClean="0"/>
                  <a:t>connecting two </a:t>
                </a:r>
                <a:r>
                  <a:rPr lang="en-US" dirty="0"/>
                  <a:t>given </a:t>
                </a:r>
                <a:r>
                  <a:rPr lang="en-US" dirty="0" smtClean="0"/>
                  <a:t>vertices</a:t>
                </a:r>
              </a:p>
              <a:p>
                <a:pPr lvl="1"/>
                <a:r>
                  <a:rPr lang="en-US" dirty="0"/>
                  <a:t>Rather than using one word of computer memory for each </a:t>
                </a:r>
                <a:r>
                  <a:rPr lang="en-US" dirty="0" smtClean="0"/>
                  <a:t>matrix entry</a:t>
                </a:r>
                <a:r>
                  <a:rPr lang="en-US" dirty="0"/>
                  <a:t>, the adjacency matrix uses only one bit per entry.</a:t>
                </a:r>
                <a:endParaRPr lang="en-US" dirty="0" smtClean="0"/>
              </a:p>
              <a:p>
                <a:endParaRPr lang="en-US" dirty="0"/>
              </a:p>
              <a:p>
                <a:endParaRPr lang="en-US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28" t="-35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F3E3F-CF5F-4F0F-A4A7-8CF0EA3137E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693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of undirected graph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Two representations of an undirected </a:t>
            </a:r>
            <a:r>
              <a:rPr lang="en-US" dirty="0" smtClean="0"/>
              <a:t>graph in next slide.</a:t>
            </a:r>
          </a:p>
          <a:p>
            <a:pPr lvl="1"/>
            <a:r>
              <a:rPr lang="en-US" dirty="0"/>
              <a:t>An undirected graph </a:t>
            </a:r>
            <a:r>
              <a:rPr lang="en-US" i="1" dirty="0"/>
              <a:t>G </a:t>
            </a:r>
            <a:r>
              <a:rPr lang="en-US" dirty="0"/>
              <a:t>having </a:t>
            </a:r>
            <a:r>
              <a:rPr lang="en-US" dirty="0" smtClean="0"/>
              <a:t>five vertices </a:t>
            </a:r>
            <a:r>
              <a:rPr lang="en-US" dirty="0"/>
              <a:t>and seven </a:t>
            </a:r>
            <a:r>
              <a:rPr lang="en-US" dirty="0" smtClean="0"/>
              <a:t>edges.</a:t>
            </a:r>
          </a:p>
          <a:p>
            <a:pPr lvl="1"/>
            <a:r>
              <a:rPr lang="en-US" dirty="0"/>
              <a:t>An adjacency-list representation of </a:t>
            </a:r>
            <a:r>
              <a:rPr lang="en-US" i="1" dirty="0" smtClean="0"/>
              <a:t>G</a:t>
            </a:r>
            <a:r>
              <a:rPr lang="en-US" dirty="0" smtClean="0"/>
              <a:t>.</a:t>
            </a:r>
          </a:p>
          <a:p>
            <a:pPr lvl="2"/>
            <a:r>
              <a:rPr lang="en-US" dirty="0"/>
              <a:t>consists of an array </a:t>
            </a:r>
            <a:r>
              <a:rPr lang="en-US" i="1" dirty="0" err="1"/>
              <a:t>Adj</a:t>
            </a:r>
            <a:r>
              <a:rPr lang="en-US" i="1" dirty="0"/>
              <a:t> </a:t>
            </a:r>
            <a:r>
              <a:rPr lang="en-US" dirty="0"/>
              <a:t>of |</a:t>
            </a:r>
            <a:r>
              <a:rPr lang="en-US" i="1" dirty="0"/>
              <a:t>V</a:t>
            </a:r>
            <a:r>
              <a:rPr lang="en-US" dirty="0"/>
              <a:t>| lists, one for each vertex in </a:t>
            </a:r>
            <a:r>
              <a:rPr lang="en-US" i="1" dirty="0"/>
              <a:t>V</a:t>
            </a:r>
            <a:r>
              <a:rPr lang="en-US" dirty="0"/>
              <a:t>.</a:t>
            </a:r>
          </a:p>
          <a:p>
            <a:pPr lvl="2"/>
            <a:r>
              <a:rPr lang="en-US" dirty="0"/>
              <a:t>For each </a:t>
            </a:r>
            <a:r>
              <a:rPr lang="en-US" i="1" dirty="0"/>
              <a:t>u </a:t>
            </a:r>
            <a:r>
              <a:rPr lang="en-US" dirty="0"/>
              <a:t>∈ </a:t>
            </a:r>
            <a:r>
              <a:rPr lang="en-US" i="1" dirty="0"/>
              <a:t>V</a:t>
            </a:r>
            <a:r>
              <a:rPr lang="en-US" dirty="0"/>
              <a:t>, the adjacency list </a:t>
            </a:r>
            <a:r>
              <a:rPr lang="en-US" i="1" dirty="0" err="1"/>
              <a:t>Adj</a:t>
            </a:r>
            <a:r>
              <a:rPr lang="en-US" dirty="0"/>
              <a:t>[</a:t>
            </a:r>
            <a:r>
              <a:rPr lang="en-US" i="1" dirty="0"/>
              <a:t>u</a:t>
            </a:r>
            <a:r>
              <a:rPr lang="en-US" dirty="0"/>
              <a:t>] contains all the vertices </a:t>
            </a:r>
            <a:r>
              <a:rPr lang="en-US" i="1" dirty="0"/>
              <a:t>v </a:t>
            </a:r>
            <a:r>
              <a:rPr lang="en-US" dirty="0"/>
              <a:t>such that there is an edge </a:t>
            </a:r>
            <a:r>
              <a:rPr lang="en-US" i="1" dirty="0"/>
              <a:t>(u, v) </a:t>
            </a:r>
            <a:r>
              <a:rPr lang="en-US" dirty="0"/>
              <a:t>∈ </a:t>
            </a:r>
            <a:r>
              <a:rPr lang="en-US" i="1" dirty="0"/>
              <a:t>E</a:t>
            </a:r>
            <a:r>
              <a:rPr lang="en-US" dirty="0"/>
              <a:t>.</a:t>
            </a:r>
          </a:p>
          <a:p>
            <a:pPr lvl="2"/>
            <a:r>
              <a:rPr lang="en-US" dirty="0"/>
              <a:t>The vertices in each adjacency list are typically stored in an arbitrary </a:t>
            </a:r>
            <a:r>
              <a:rPr lang="en-US" dirty="0" smtClean="0"/>
              <a:t>order</a:t>
            </a:r>
          </a:p>
          <a:p>
            <a:pPr lvl="1"/>
            <a:r>
              <a:rPr lang="en-US" dirty="0" smtClean="0"/>
              <a:t>The </a:t>
            </a:r>
            <a:r>
              <a:rPr lang="en-US" dirty="0"/>
              <a:t>adjacency-matrix </a:t>
            </a:r>
            <a:r>
              <a:rPr lang="en-US" dirty="0" smtClean="0"/>
              <a:t>representation of </a:t>
            </a:r>
            <a:r>
              <a:rPr lang="en-US" i="1" dirty="0"/>
              <a:t>G</a:t>
            </a:r>
            <a:r>
              <a:rPr lang="en-US" dirty="0"/>
              <a:t>.</a:t>
            </a:r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F3E3F-CF5F-4F0F-A4A7-8CF0EA3137E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978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F3E3F-CF5F-4F0F-A4A7-8CF0EA3137E2}" type="slidenum">
              <a:rPr lang="en-US" smtClean="0"/>
              <a:t>7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809" y="591502"/>
            <a:ext cx="10961370" cy="5947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205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of </a:t>
            </a:r>
            <a:r>
              <a:rPr lang="en-US" dirty="0" smtClean="0"/>
              <a:t>directed </a:t>
            </a:r>
            <a:r>
              <a:rPr lang="en-US" dirty="0"/>
              <a:t>graph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Two representations of a directed graph </a:t>
                </a:r>
                <a:r>
                  <a:rPr lang="en-US" dirty="0" smtClean="0"/>
                  <a:t>in next slide.</a:t>
                </a:r>
              </a:p>
              <a:p>
                <a:pPr lvl="1"/>
                <a:r>
                  <a:rPr lang="en-US" dirty="0"/>
                  <a:t>A directed graph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i="1" dirty="0"/>
                  <a:t> </a:t>
                </a:r>
                <a:r>
                  <a:rPr lang="en-US" dirty="0"/>
                  <a:t>having six </a:t>
                </a:r>
                <a:r>
                  <a:rPr lang="en-US" dirty="0" smtClean="0"/>
                  <a:t>vertices and </a:t>
                </a:r>
                <a:r>
                  <a:rPr lang="en-US" dirty="0"/>
                  <a:t>eight edges.</a:t>
                </a:r>
                <a:endParaRPr lang="en-US" dirty="0" smtClean="0"/>
              </a:p>
              <a:p>
                <a:pPr lvl="1"/>
                <a:r>
                  <a:rPr lang="en-US" dirty="0" smtClean="0"/>
                  <a:t>An adjacency-list representation of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dirty="0" smtClean="0"/>
                  <a:t>.</a:t>
                </a:r>
              </a:p>
              <a:p>
                <a:pPr lvl="1"/>
                <a:r>
                  <a:rPr lang="en-US" dirty="0" smtClean="0"/>
                  <a:t>The </a:t>
                </a:r>
                <a:r>
                  <a:rPr lang="en-US" dirty="0"/>
                  <a:t>adjacency-matrix </a:t>
                </a:r>
                <a:r>
                  <a:rPr lang="en-US" dirty="0" smtClean="0"/>
                  <a:t>representation of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dirty="0"/>
                  <a:t>.</a:t>
                </a:r>
                <a:endParaRPr lang="en-US" dirty="0" smtClean="0"/>
              </a:p>
              <a:p>
                <a:pPr lvl="1"/>
                <a:endParaRPr lang="en-US" dirty="0" smtClean="0"/>
              </a:p>
              <a:p>
                <a:r>
                  <a:rPr lang="en-US" dirty="0" smtClean="0"/>
                  <a:t>For both directed and undirected graphs, the adjacency-list representation has the desirable property that the amount of memory it requires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Θ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+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.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F3E3F-CF5F-4F0F-A4A7-8CF0EA3137E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692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F3E3F-CF5F-4F0F-A4A7-8CF0EA3137E2}" type="slidenum">
              <a:rPr lang="en-US" smtClean="0"/>
              <a:t>9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5386" y="320516"/>
            <a:ext cx="10168414" cy="6218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999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Calibri Light"/>
        <a:ea typeface=""/>
        <a:cs typeface="B Nazanin"/>
      </a:majorFont>
      <a:minorFont>
        <a:latin typeface="Calibri"/>
        <a:ea typeface=""/>
        <a:cs typeface="B Nazani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22646</TotalTime>
  <Words>2370</Words>
  <Application>Microsoft Office PowerPoint</Application>
  <PresentationFormat>Widescreen</PresentationFormat>
  <Paragraphs>299</Paragraphs>
  <Slides>45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1" baseType="lpstr">
      <vt:lpstr>Arial</vt:lpstr>
      <vt:lpstr>B Nazanin</vt:lpstr>
      <vt:lpstr>Calibri</vt:lpstr>
      <vt:lpstr>Calibri Light</vt:lpstr>
      <vt:lpstr>Cambria Math</vt:lpstr>
      <vt:lpstr>Office Theme</vt:lpstr>
      <vt:lpstr>طراحی الگوریتم</vt:lpstr>
      <vt:lpstr>PowerPoint Presentation</vt:lpstr>
      <vt:lpstr>PowerPoint Presentation</vt:lpstr>
      <vt:lpstr>Running time of a graph algorithm</vt:lpstr>
      <vt:lpstr>Two representations of graphs</vt:lpstr>
      <vt:lpstr>Example of undirected graph</vt:lpstr>
      <vt:lpstr>PowerPoint Presentation</vt:lpstr>
      <vt:lpstr>Example of directed graph</vt:lpstr>
      <vt:lpstr>PowerPoint Presentation</vt:lpstr>
      <vt:lpstr>PowerPoint Presentation</vt:lpstr>
      <vt:lpstr>Transpose of a matrix A</vt:lpstr>
      <vt:lpstr>Weighted graphs</vt:lpstr>
      <vt:lpstr>PowerPoint Presentation</vt:lpstr>
      <vt:lpstr>Breadth-first search</vt:lpstr>
      <vt:lpstr>Breadth</vt:lpstr>
      <vt:lpstr>PowerPoint Presentation</vt:lpstr>
      <vt:lpstr>Breadth-first search</vt:lpstr>
      <vt:lpstr>PowerPoint Presentation</vt:lpstr>
      <vt:lpstr>PowerPoint Presentation</vt:lpstr>
      <vt:lpstr>Compute BFS tree?</vt:lpstr>
      <vt:lpstr>PowerPoint Presentation</vt:lpstr>
      <vt:lpstr>Result:</vt:lpstr>
      <vt:lpstr>PowerPoint Presentation</vt:lpstr>
      <vt:lpstr>Analyzing the running time of BFS</vt:lpstr>
      <vt:lpstr>Shortest paths</vt:lpstr>
      <vt:lpstr>Lemma 1</vt:lpstr>
      <vt:lpstr>PowerPoint Presentation</vt:lpstr>
      <vt:lpstr>Lemma 2</vt:lpstr>
      <vt:lpstr>Lemma 2</vt:lpstr>
      <vt:lpstr>PowerPoint Presentation</vt:lpstr>
      <vt:lpstr>Lemma 3</vt:lpstr>
      <vt:lpstr>Lemma 3</vt:lpstr>
      <vt:lpstr>Corollary 4</vt:lpstr>
      <vt:lpstr>Theorem 5 (Correctness of breadth-first search)</vt:lpstr>
      <vt:lpstr>Breadth-first trees</vt:lpstr>
      <vt:lpstr>Lemma 6</vt:lpstr>
      <vt:lpstr>PowerPoint Presentation</vt:lpstr>
      <vt:lpstr>PowerPoint Presentation</vt:lpstr>
      <vt:lpstr>depth-first search</vt:lpstr>
      <vt:lpstr>Insight of DFS</vt:lpstr>
      <vt:lpstr>From one vertex</vt:lpstr>
      <vt:lpstr>coloring technique</vt:lpstr>
      <vt:lpstr>timestamps</vt:lpstr>
      <vt:lpstr>PowerPoint Presentation</vt:lpstr>
      <vt:lpstr>Whole graph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برنامه نویسی پیشرفته C#</dc:title>
  <dc:creator>مرضیه ملکی مجد</dc:creator>
  <cp:lastModifiedBy>مرضیه ملکی مجد</cp:lastModifiedBy>
  <cp:revision>838</cp:revision>
  <cp:lastPrinted>2019-10-08T06:44:56Z</cp:lastPrinted>
  <dcterms:created xsi:type="dcterms:W3CDTF">2019-08-27T06:07:52Z</dcterms:created>
  <dcterms:modified xsi:type="dcterms:W3CDTF">2019-10-21T10:34:43Z</dcterms:modified>
</cp:coreProperties>
</file>