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44" r:id="rId3"/>
    <p:sldId id="366" r:id="rId4"/>
    <p:sldId id="345" r:id="rId5"/>
    <p:sldId id="346" r:id="rId6"/>
    <p:sldId id="351" r:id="rId7"/>
    <p:sldId id="349" r:id="rId8"/>
    <p:sldId id="352" r:id="rId9"/>
    <p:sldId id="350" r:id="rId10"/>
    <p:sldId id="353" r:id="rId11"/>
    <p:sldId id="355" r:id="rId12"/>
    <p:sldId id="354" r:id="rId13"/>
    <p:sldId id="356" r:id="rId14"/>
    <p:sldId id="347" r:id="rId15"/>
    <p:sldId id="357" r:id="rId16"/>
    <p:sldId id="358" r:id="rId17"/>
    <p:sldId id="365" r:id="rId18"/>
    <p:sldId id="361" r:id="rId19"/>
    <p:sldId id="359" r:id="rId20"/>
    <p:sldId id="360" r:id="rId21"/>
    <p:sldId id="363" r:id="rId22"/>
    <p:sldId id="362" r:id="rId23"/>
    <p:sldId id="364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3" r:id="rId39"/>
    <p:sldId id="348" r:id="rId40"/>
    <p:sldId id="381" r:id="rId41"/>
    <p:sldId id="384" r:id="rId42"/>
    <p:sldId id="394" r:id="rId43"/>
    <p:sldId id="395" r:id="rId44"/>
    <p:sldId id="382" r:id="rId45"/>
    <p:sldId id="38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66169" autoAdjust="0"/>
  </p:normalViewPr>
  <p:slideViewPr>
    <p:cSldViewPr snapToGrid="0">
      <p:cViewPr varScale="1">
        <p:scale>
          <a:sx n="43" d="100"/>
          <a:sy n="43" d="100"/>
        </p:scale>
        <p:origin x="1536" y="31"/>
      </p:cViewPr>
      <p:guideLst/>
    </p:cSldViewPr>
  </p:slideViewPr>
  <p:outlineViewPr>
    <p:cViewPr>
      <p:scale>
        <a:sx n="33" d="100"/>
        <a:sy n="33" d="100"/>
      </p:scale>
      <p:origin x="0" y="-174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0B639-D69F-496E-8A91-EE49C9C1ECC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BF4D7-F6B3-4240-B491-75941601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8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representations of an undirected graph.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undirected graph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five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vertices and seven edges.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adjacency-list representation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adjacency-matrix representation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F4D7-F6B3-4240-B491-75941601B5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0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representations of a directed graph.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directed graph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six vertices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eight edges.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adjacency-list representation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adjacency-matrix representation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F4D7-F6B3-4240-B491-75941601B5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6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روی</a:t>
            </a:r>
            <a:r>
              <a:rPr lang="fa-IR" baseline="0" dirty="0" smtClean="0"/>
              <a:t> تخته نوشته شود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F4D7-F6B3-4240-B491-75941601B5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head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of the queue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dequeued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becomes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head. (If the queue becomes empty, then the lemma holds vacuously.)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inductive hypothesis,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1] ≤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2]. But then we have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≤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1] + 1 ≤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2] + 1, and the remaining inequalities are unaffected. Thus, the lemma follows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as the head.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Enqueuing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vertex requires closer examination of the code. When we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enqueue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vertex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line 17 of BFS, it becomes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+1. At that time, we have already removed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vertex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whose adjacency list is currently being scanned, from the queue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inductive hypothesis, the new head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has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1] ≥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Thus,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+1] =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=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+ 1 ≤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1] + 1. From the inductive hypothesis, we also have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≤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+ 1, and so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≤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+ 1 =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=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+1], and the remaining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inequalities are unaffected. Thus, the lemma follows when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enqueued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F4D7-F6B3-4240-B491-75941601B5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Vertex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WHITE before time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GRAY between time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and time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and BLACK thereafter.</a:t>
            </a:r>
            <a:endParaRPr lang="en-US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timestamps are used in many graph algorithms and are generally helpful in reasoning about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 of depth-first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F4D7-F6B3-4240-B491-75941601B55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AC08-A38C-4EAE-8107-73F6938A296D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0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D76C-BA47-4683-97C4-986100FEC5D5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21EF-56A1-4CDD-BEE1-C2CF0A9C017A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B785-E934-43C1-8743-ADCC64424B93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038F-1CF3-4508-B8E2-076C5852CD97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7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8E51-BCC1-49E2-8018-C2D18EAB3803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6D1E-A7E2-49AC-88DD-DDEC0D79A516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2621-9E65-4CBA-A6C7-50FFA58B9506}" type="datetime1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5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EF14-0018-4561-935F-A9CBF0944D36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8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8855-A5AD-4D3B-841A-4A9FBA74DD53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47A-C335-4716-B482-06A2B23C1B2A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2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B352-1B1A-4D6E-9FDF-343CA8ED6F5E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3E3F-CF5F-4F0F-A4A7-8CF0EA3137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fa-IR" dirty="0">
                <a:cs typeface="B Nazanin" panose="00000400000000000000" pitchFamily="2" charset="-78"/>
              </a:rPr>
              <a:t>طراحی الگوریتم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>28 و 30 مهر </a:t>
            </a:r>
            <a:r>
              <a:rPr lang="fa-IR" dirty="0">
                <a:cs typeface="B Nazanin" panose="00000400000000000000" pitchFamily="2" charset="-78"/>
              </a:rPr>
              <a:t>98</a:t>
            </a:r>
            <a:endParaRPr lang="en-US" dirty="0">
              <a:cs typeface="B Nazanin" panose="00000400000000000000" pitchFamily="2" charset="-78"/>
            </a:endParaRPr>
          </a:p>
          <a:p>
            <a:pPr rtl="1"/>
            <a:r>
              <a:rPr lang="fa-IR" dirty="0">
                <a:cs typeface="B Nazanin" panose="00000400000000000000" pitchFamily="2" charset="-78"/>
              </a:rPr>
              <a:t>ملکی مجد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z="2400" b="1" smtClean="0"/>
              <a:t>1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31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sum of the lengths of all the adjacency lists</a:t>
                </a:r>
              </a:p>
              <a:p>
                <a:pPr lvl="1"/>
                <a:r>
                  <a:rPr lang="en-US" dirty="0"/>
                  <a:t>directed </a:t>
                </a:r>
                <a:r>
                  <a:rPr lang="en-US" dirty="0" smtClean="0"/>
                  <a:t>graph 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/>
                  <a:t>undirected </a:t>
                </a:r>
                <a:r>
                  <a:rPr lang="en-US" dirty="0" smtClean="0"/>
                  <a:t>graph 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/>
                  <a:t>the amount of memory adjacency-list representation</a:t>
                </a:r>
                <a:r>
                  <a:rPr lang="en-US" dirty="0" smtClean="0"/>
                  <a:t> requires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amount of memory </a:t>
                </a:r>
                <a:r>
                  <a:rPr lang="en-US" i="1" dirty="0"/>
                  <a:t>adjacency-matrix</a:t>
                </a:r>
                <a:r>
                  <a:rPr lang="en-US" dirty="0" smtClean="0"/>
                  <a:t> </a:t>
                </a:r>
                <a:r>
                  <a:rPr lang="en-US" dirty="0"/>
                  <a:t>representation requires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independent of the number of edges in the graph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Transpose </a:t>
            </a:r>
            <a:r>
              <a:rPr lang="en-US" dirty="0"/>
              <a:t>of a matrix </a:t>
            </a:r>
            <a:r>
              <a:rPr lang="en-US" i="1" dirty="0"/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i="1" dirty="0"/>
                  <a:t>transpose</a:t>
                </a:r>
                <a:r>
                  <a:rPr lang="en-US" b="1" i="1" dirty="0"/>
                  <a:t> </a:t>
                </a:r>
                <a:r>
                  <a:rPr lang="en-US" dirty="0"/>
                  <a:t>of a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 </a:t>
                </a:r>
                <a:r>
                  <a:rPr lang="en-US" dirty="0"/>
                  <a:t>given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the adjacency matrix </a:t>
                </a:r>
                <a:r>
                  <a:rPr lang="en-US" i="1" dirty="0"/>
                  <a:t>A </a:t>
                </a:r>
                <a:r>
                  <a:rPr lang="en-US" dirty="0"/>
                  <a:t>of an undirected graph is its </a:t>
                </a:r>
                <a:r>
                  <a:rPr lang="en-US" dirty="0" smtClean="0"/>
                  <a:t>own transpose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be a weighted graph </a:t>
                </a:r>
                <a:r>
                  <a:rPr lang="en-US" dirty="0" smtClean="0"/>
                  <a:t>with weight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of the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simply </a:t>
                </a:r>
                <a:r>
                  <a:rPr lang="en-US" dirty="0" smtClean="0"/>
                  <a:t>stored with </a:t>
                </a:r>
                <a:r>
                  <a:rPr lang="en-US" dirty="0"/>
                  <a:t>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’s adjacency </a:t>
                </a:r>
                <a:r>
                  <a:rPr lang="en-US" dirty="0" smtClean="0"/>
                  <a:t>list</a:t>
                </a:r>
              </a:p>
              <a:p>
                <a:endParaRPr lang="en-US" dirty="0"/>
              </a:p>
              <a:p>
                <a:r>
                  <a:rPr lang="en-US" dirty="0"/>
                  <a:t>the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of the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 smtClean="0"/>
                  <a:t>is simply </a:t>
                </a:r>
                <a:r>
                  <a:rPr lang="en-US" dirty="0"/>
                  <a:t>stored as the entry in row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column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of the adjacency matrix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fa-IR" dirty="0" smtClean="0"/>
                  <a:t>درجه خروجی راس های یک </a:t>
                </a:r>
                <a:r>
                  <a:rPr lang="fa-IR" dirty="0" err="1" smtClean="0"/>
                  <a:t>گراف</a:t>
                </a:r>
                <a:r>
                  <a:rPr lang="fa-IR" dirty="0" smtClean="0"/>
                  <a:t> جهت دار را در چه زمانی می توانیم حساب کنیم؟</a:t>
                </a:r>
              </a:p>
              <a:p>
                <a:pPr algn="r" rtl="1"/>
                <a:r>
                  <a:rPr lang="fa-IR" dirty="0"/>
                  <a:t>درجه </a:t>
                </a:r>
                <a:r>
                  <a:rPr lang="fa-IR" dirty="0" smtClean="0"/>
                  <a:t>ورودی </a:t>
                </a:r>
                <a:r>
                  <a:rPr lang="fa-IR" dirty="0"/>
                  <a:t>راس های یک </a:t>
                </a:r>
                <a:r>
                  <a:rPr lang="fa-IR" dirty="0" err="1"/>
                  <a:t>گراف</a:t>
                </a:r>
                <a:r>
                  <a:rPr lang="fa-IR" dirty="0"/>
                  <a:t> جهت دار را در چه زمانی می توانیم حساب کنیم</a:t>
                </a:r>
                <a:r>
                  <a:rPr lang="fa-IR" dirty="0" smtClean="0"/>
                  <a:t>؟</a:t>
                </a:r>
              </a:p>
              <a:p>
                <a:pPr algn="r" rtl="1"/>
                <a:endParaRPr lang="fa-IR" dirty="0"/>
              </a:p>
              <a:p>
                <a:pPr algn="r" rtl="1"/>
                <a:r>
                  <a:rPr lang="fa-IR" dirty="0" smtClean="0"/>
                  <a:t>زمان مورد نیاز برای پیدا کردن گره </a:t>
                </a:r>
                <a:r>
                  <a:rPr lang="en-US" dirty="0"/>
                  <a:t>universal </a:t>
                </a:r>
                <a:r>
                  <a:rPr lang="en-US" dirty="0" smtClean="0"/>
                  <a:t>sink</a:t>
                </a:r>
                <a:r>
                  <a:rPr lang="fa-IR" dirty="0" smtClean="0"/>
                  <a:t> چقدر است (</a:t>
                </a:r>
                <a:r>
                  <a:rPr lang="fa-IR" dirty="0" err="1" smtClean="0"/>
                  <a:t>گراف</a:t>
                </a:r>
                <a:r>
                  <a:rPr lang="fa-IR" dirty="0" smtClean="0"/>
                  <a:t> با </a:t>
                </a:r>
                <a:r>
                  <a:rPr lang="fa-IR" dirty="0" err="1" smtClean="0"/>
                  <a:t>ماتریس</a:t>
                </a:r>
                <a:r>
                  <a:rPr lang="fa-IR" dirty="0" smtClean="0"/>
                  <a:t> مجاورت نمایش داده شده)؟</a:t>
                </a:r>
              </a:p>
              <a:p>
                <a:pPr lvl="1" algn="r" rtl="1"/>
                <a:r>
                  <a:rPr lang="fa-IR" dirty="0" smtClean="0"/>
                  <a:t> (گره ای با درجه خروجی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 smtClean="0"/>
                  <a:t> و درجه ورودی صفر)</a:t>
                </a:r>
              </a:p>
              <a:p>
                <a:pPr lvl="1" algn="r" rtl="1"/>
                <a:r>
                  <a:rPr lang="fa-IR" dirty="0" smtClean="0"/>
                  <a:t>در زمان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fa-IR" dirty="0" smtClean="0"/>
                  <a:t>  می شود؟</a:t>
                </a:r>
                <a:endParaRPr lang="en-US" dirty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9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readth-first </a:t>
            </a:r>
            <a:r>
              <a:rPr lang="en-US" dirty="0"/>
              <a:t>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one of </a:t>
                </a:r>
                <a:r>
                  <a:rPr lang="en-US" dirty="0" smtClean="0"/>
                  <a:t>the simplest </a:t>
                </a:r>
                <a:r>
                  <a:rPr lang="en-US" dirty="0"/>
                  <a:t>algorithms for searching a </a:t>
                </a:r>
                <a:r>
                  <a:rPr lang="en-US" dirty="0" smtClean="0"/>
                  <a:t>graph</a:t>
                </a:r>
              </a:p>
              <a:p>
                <a:r>
                  <a:rPr lang="en-US" dirty="0"/>
                  <a:t>archetype for many important graph </a:t>
                </a:r>
                <a:r>
                  <a:rPr lang="en-US" dirty="0" smtClean="0"/>
                  <a:t>algorithms</a:t>
                </a:r>
              </a:p>
              <a:p>
                <a:pPr lvl="1"/>
                <a:r>
                  <a:rPr lang="en-US" dirty="0" smtClean="0"/>
                  <a:t>Prim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err="1" smtClean="0"/>
                  <a:t>Dijkstra</a:t>
                </a:r>
                <a:r>
                  <a:rPr lang="en-US" dirty="0" smtClean="0"/>
                  <a:t>,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breadth-first search </a:t>
                </a:r>
                <a:r>
                  <a:rPr lang="en-US" dirty="0"/>
                  <a:t>systematically explores the edges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“discover” every vertex that </a:t>
                </a:r>
                <a:r>
                  <a:rPr lang="en-US" dirty="0" smtClean="0"/>
                  <a:t>is reachable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It computes the distance (smallest number of edges)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each reachable </a:t>
                </a:r>
                <a:r>
                  <a:rPr lang="en-US" dirty="0" smtClean="0"/>
                  <a:t>vertex</a:t>
                </a:r>
              </a:p>
              <a:p>
                <a:r>
                  <a:rPr lang="en-US" dirty="0"/>
                  <a:t>produces a “breadth-first tree” with root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 smtClean="0"/>
                  <a:t>that contains </a:t>
                </a:r>
                <a:r>
                  <a:rPr lang="en-US" dirty="0"/>
                  <a:t>all reachable </a:t>
                </a:r>
                <a:r>
                  <a:rPr lang="en-US" dirty="0" smtClean="0"/>
                  <a:t>vertices</a:t>
                </a:r>
              </a:p>
              <a:p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:r>
                  <a:rPr lang="en-US" dirty="0"/>
                  <a:t>any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reachable from </a:t>
                </a:r>
                <a:r>
                  <a:rPr lang="en-US" i="1" dirty="0"/>
                  <a:t>s</a:t>
                </a:r>
                <a:r>
                  <a:rPr lang="en-US" dirty="0"/>
                  <a:t>, the path in </a:t>
                </a:r>
                <a:r>
                  <a:rPr lang="en-US" dirty="0" smtClean="0"/>
                  <a:t>the</a:t>
                </a:r>
                <a:r>
                  <a:rPr lang="fa-IR" dirty="0" smtClean="0"/>
                  <a:t> </a:t>
                </a:r>
                <a:r>
                  <a:rPr lang="en-US" dirty="0" smtClean="0"/>
                  <a:t>breadth-first </a:t>
                </a:r>
                <a:r>
                  <a:rPr lang="en-US" dirty="0"/>
                  <a:t>tree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corresponds to a “shortest path”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algorithm discovers all vertices at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before discovering </a:t>
                </a:r>
                <a:r>
                  <a:rPr lang="en-US" dirty="0" smtClean="0"/>
                  <a:t>any vertices </a:t>
                </a:r>
                <a:r>
                  <a:rPr lang="en-US" dirty="0"/>
                  <a:t>at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keep track of progress, breadth-first search colors each vertex </a:t>
            </a:r>
            <a:r>
              <a:rPr lang="en-US" b="1" dirty="0"/>
              <a:t>white, gray, </a:t>
            </a:r>
            <a:r>
              <a:rPr lang="en-US" b="1" dirty="0" smtClean="0"/>
              <a:t>or black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All vertices start out </a:t>
            </a:r>
            <a:r>
              <a:rPr lang="en-US" b="1" dirty="0"/>
              <a:t>white</a:t>
            </a:r>
            <a:r>
              <a:rPr lang="en-US" dirty="0"/>
              <a:t> and may later become </a:t>
            </a:r>
            <a:r>
              <a:rPr lang="en-US" b="1" dirty="0"/>
              <a:t>gray</a:t>
            </a:r>
            <a:r>
              <a:rPr lang="en-US" dirty="0"/>
              <a:t> and then </a:t>
            </a:r>
            <a:r>
              <a:rPr lang="en-US" b="1" dirty="0"/>
              <a:t>black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vertex </a:t>
            </a:r>
            <a:r>
              <a:rPr lang="en-US" dirty="0"/>
              <a:t>is </a:t>
            </a:r>
            <a:r>
              <a:rPr lang="en-US" b="1" i="1" dirty="0"/>
              <a:t>discovered </a:t>
            </a:r>
            <a:r>
              <a:rPr lang="en-US" dirty="0"/>
              <a:t>the first time it is encountered during the </a:t>
            </a:r>
            <a:r>
              <a:rPr lang="en-US" dirty="0" smtClean="0"/>
              <a:t>search</a:t>
            </a:r>
          </a:p>
          <a:p>
            <a:pPr lvl="1"/>
            <a:r>
              <a:rPr lang="en-US" dirty="0"/>
              <a:t>at which </a:t>
            </a:r>
            <a:r>
              <a:rPr lang="en-US" dirty="0" smtClean="0"/>
              <a:t>time it </a:t>
            </a:r>
            <a:r>
              <a:rPr lang="en-US" dirty="0"/>
              <a:t>becomes </a:t>
            </a:r>
            <a:r>
              <a:rPr lang="en-US" dirty="0" smtClean="0"/>
              <a:t>nonwhite</a:t>
            </a:r>
          </a:p>
          <a:p>
            <a:pPr lvl="1"/>
            <a:r>
              <a:rPr lang="en-US" dirty="0"/>
              <a:t>all vertices adjacent to black vertices have been </a:t>
            </a:r>
            <a:r>
              <a:rPr lang="en-US" dirty="0" smtClean="0"/>
              <a:t>discovered</a:t>
            </a:r>
          </a:p>
          <a:p>
            <a:pPr lvl="1"/>
            <a:r>
              <a:rPr lang="en-US" dirty="0"/>
              <a:t>Gray vertices may have some adjacent white vertices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constructs </a:t>
                </a:r>
                <a:r>
                  <a:rPr lang="en-US" dirty="0"/>
                  <a:t>a breadth-first tree,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initially </a:t>
                </a:r>
                <a:r>
                  <a:rPr lang="en-US" dirty="0"/>
                  <a:t>containing only </a:t>
                </a:r>
                <a:r>
                  <a:rPr lang="en-US" dirty="0" smtClean="0"/>
                  <a:t>its root</a:t>
                </a:r>
                <a:r>
                  <a:rPr lang="en-US" dirty="0"/>
                  <a:t>, which is the source vertex </a:t>
                </a:r>
                <a:r>
                  <a:rPr lang="en-US" i="1" dirty="0"/>
                  <a:t>s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Whenever </a:t>
                </a:r>
                <a:r>
                  <a:rPr lang="en-US" dirty="0"/>
                  <a:t>a white vertex </a:t>
                </a:r>
                <a:r>
                  <a:rPr lang="en-US" i="1" dirty="0"/>
                  <a:t>v </a:t>
                </a:r>
                <a:r>
                  <a:rPr lang="en-US" dirty="0"/>
                  <a:t>is discovered in </a:t>
                </a:r>
                <a:r>
                  <a:rPr lang="en-US" dirty="0" smtClean="0"/>
                  <a:t>the course </a:t>
                </a:r>
                <a:r>
                  <a:rPr lang="en-US" dirty="0"/>
                  <a:t>of scanning the adjacency list of an already discovered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dirty="0"/>
                  <a:t>the edge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added to the tree.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is the </a:t>
                </a:r>
                <a:r>
                  <a:rPr lang="en-US" b="1" i="1" dirty="0"/>
                  <a:t>predecessor </a:t>
                </a:r>
                <a:r>
                  <a:rPr lang="en-US" dirty="0"/>
                  <a:t>or </a:t>
                </a:r>
                <a:r>
                  <a:rPr lang="en-US" b="1" i="1" dirty="0" smtClean="0"/>
                  <a:t>parent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the breadth-first tree.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Since </a:t>
                </a:r>
                <a:r>
                  <a:rPr lang="en-US" dirty="0"/>
                  <a:t>a vertex is discovered at most once, it has </a:t>
                </a:r>
                <a:r>
                  <a:rPr lang="en-US" dirty="0" smtClean="0"/>
                  <a:t>at most </a:t>
                </a:r>
                <a:r>
                  <a:rPr lang="en-US" dirty="0"/>
                  <a:t>one parent.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Ancestor </a:t>
                </a:r>
                <a:r>
                  <a:rPr lang="en-US" dirty="0"/>
                  <a:t>and descendant relationships in the breadth-first tree </a:t>
                </a:r>
                <a:r>
                  <a:rPr lang="en-US" dirty="0" smtClean="0"/>
                  <a:t>are defined </a:t>
                </a:r>
                <a:r>
                  <a:rPr lang="en-US" dirty="0"/>
                  <a:t>relative to the root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breadth-first-search procedure </a:t>
                </a:r>
                <a:r>
                  <a:rPr lang="en-US" dirty="0" smtClean="0"/>
                  <a:t>BFS uses </a:t>
                </a:r>
                <a:r>
                  <a:rPr lang="en-US" b="1" dirty="0"/>
                  <a:t>adjacency lists</a:t>
                </a:r>
                <a:endParaRPr lang="en-US" b="1" dirty="0" smtClean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b="1" dirty="0" smtClean="0"/>
                  <a:t>color </a:t>
                </a:r>
                <a:r>
                  <a:rPr lang="en-US" dirty="0" smtClean="0"/>
                  <a:t>of each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stored in </a:t>
                </a:r>
                <a:r>
                  <a:rPr lang="en-US" dirty="0"/>
                  <a:t>the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𝑐𝑜𝑙𝑜𝑟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b="1" dirty="0"/>
                  <a:t>predecessor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stored in the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has no predecessor </a:t>
                </a:r>
                <a:r>
                  <a:rPr lang="en-US" dirty="0" smtClean="0"/>
                  <a:t>(root and not discovered),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𝑁𝐼𝐿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b="1" dirty="0"/>
                  <a:t>distance</a:t>
                </a:r>
                <a:r>
                  <a:rPr lang="en-US" dirty="0"/>
                  <a:t> from the 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computed by </a:t>
                </a:r>
                <a:r>
                  <a:rPr lang="en-US" dirty="0" smtClean="0"/>
                  <a:t>the algorithm </a:t>
                </a:r>
                <a:r>
                  <a:rPr lang="en-US" dirty="0"/>
                  <a:t>is stored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/>
                  <a:t>The algorithm also uses a </a:t>
                </a:r>
                <a:r>
                  <a:rPr lang="en-US" b="1" dirty="0"/>
                  <a:t>first-in, first-out queue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manage the set of gray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49" y="0"/>
            <a:ext cx="5722144" cy="67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610654"/>
              </p:ext>
            </p:extLst>
          </p:nvPr>
        </p:nvGraphicFramePr>
        <p:xfrm>
          <a:off x="731668" y="206904"/>
          <a:ext cx="7995082" cy="6651096"/>
        </p:xfrm>
        <a:graphic>
          <a:graphicData uri="http://schemas.openxmlformats.org/drawingml/2006/table">
            <a:tbl>
              <a:tblPr/>
              <a:tblGrid>
                <a:gridCol w="2852790">
                  <a:extLst>
                    <a:ext uri="{9D8B030D-6E8A-4147-A177-3AD203B41FA5}">
                      <a16:colId xmlns:a16="http://schemas.microsoft.com/office/drawing/2014/main" val="2781015887"/>
                    </a:ext>
                  </a:extLst>
                </a:gridCol>
                <a:gridCol w="5142292">
                  <a:extLst>
                    <a:ext uri="{9D8B030D-6E8A-4147-A177-3AD203B41FA5}">
                      <a16:colId xmlns:a16="http://schemas.microsoft.com/office/drawing/2014/main" val="2515587055"/>
                    </a:ext>
                  </a:extLst>
                </a:gridCol>
              </a:tblGrid>
              <a:tr h="464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Topic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Reference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680384"/>
                  </a:ext>
                </a:extLst>
              </a:tr>
              <a:tr h="464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Recursion  and Backtracking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Ch.1 and Ch.2  JeffE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225508"/>
                  </a:ext>
                </a:extLst>
              </a:tr>
              <a:tr h="464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Dynamic Programming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Ch.3  </a:t>
                      </a:r>
                      <a:r>
                        <a:rPr lang="en-US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JeffE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and Ch.15 CLRS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168170"/>
                  </a:ext>
                </a:extLst>
              </a:tr>
              <a:tr h="464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Greedy Algorithms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Ch.4  </a:t>
                      </a:r>
                      <a:r>
                        <a:rPr lang="en-US" sz="2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JeffE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and Ch.16 CLRS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474676"/>
                  </a:ext>
                </a:extLst>
              </a:tr>
              <a:tr h="464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Amortized Analysis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Ch.17 CLRS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295317"/>
                  </a:ext>
                </a:extLst>
              </a:tr>
              <a:tr h="5870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Elementary Graph algorithms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Ch.6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JeffE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Ch.22 CLRS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455466"/>
                  </a:ext>
                </a:extLst>
              </a:tr>
              <a:tr h="464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Minimum Spanning Trees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Ch.7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JeffE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Ch.23 CLRS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501427"/>
                  </a:ext>
                </a:extLst>
              </a:tr>
              <a:tr h="5870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Single-Source Shortest Paths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Ch.8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JeffE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Ch.24 CLRS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350739"/>
                  </a:ext>
                </a:extLst>
              </a:tr>
              <a:tr h="464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All-Pairs Shortest Paths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Ch.9 JeffE and Ch.25 CLRS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391623"/>
                  </a:ext>
                </a:extLst>
              </a:tr>
              <a:tr h="464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Maximum Flow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Ch.10 JeffE and Ch.26 CLRS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469954"/>
                  </a:ext>
                </a:extLst>
              </a:tr>
              <a:tr h="464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String Matching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Ch.32 CLRS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009818"/>
                  </a:ext>
                </a:extLst>
              </a:tr>
              <a:tr h="464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NP-Completeness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Ch.12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JeffE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Ch.34 CLRS</a:t>
                      </a:r>
                    </a:p>
                  </a:txBody>
                  <a:tcPr marL="3086" marR="3086" marT="30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83588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99BD-1ABF-484E-AECB-15C48D80F7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BFS tree?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4287" y="1825625"/>
            <a:ext cx="8603425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11" y="423862"/>
            <a:ext cx="747141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090" y="1825625"/>
            <a:ext cx="6949820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results of </a:t>
                </a:r>
                <a:r>
                  <a:rPr lang="en-US" b="1" dirty="0"/>
                  <a:t>breadth-first search </a:t>
                </a:r>
                <a:r>
                  <a:rPr lang="en-US" dirty="0"/>
                  <a:t>may depend upon the </a:t>
                </a:r>
                <a:r>
                  <a:rPr lang="en-US" b="1" dirty="0"/>
                  <a:t>order</a:t>
                </a:r>
                <a:r>
                  <a:rPr lang="en-US" dirty="0"/>
                  <a:t> in which the </a:t>
                </a:r>
                <a:r>
                  <a:rPr lang="en-US" dirty="0" smtClean="0"/>
                  <a:t>neighbors of </a:t>
                </a:r>
                <a:r>
                  <a:rPr lang="en-US" dirty="0"/>
                  <a:t>a given vertex are visited in line </a:t>
                </a:r>
                <a:r>
                  <a:rPr lang="en-US" dirty="0" smtClean="0"/>
                  <a:t>12</a:t>
                </a:r>
              </a:p>
              <a:p>
                <a:r>
                  <a:rPr lang="en-US" dirty="0" smtClean="0"/>
                  <a:t> </a:t>
                </a:r>
                <a:r>
                  <a:rPr lang="en-US" dirty="0"/>
                  <a:t>the breadth-first tree may vary, but </a:t>
                </a:r>
                <a:r>
                  <a:rPr lang="en-US" dirty="0" smtClean="0"/>
                  <a:t>the </a:t>
                </a:r>
                <a:r>
                  <a:rPr lang="en-US" b="1" dirty="0" smtClean="0"/>
                  <a:t>distances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computed by the algorithm </a:t>
                </a:r>
                <a:r>
                  <a:rPr lang="en-US" b="1" dirty="0"/>
                  <a:t>will </a:t>
                </a:r>
                <a:r>
                  <a:rPr lang="en-US" b="1" dirty="0" smtClean="0"/>
                  <a:t>not vary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</a:t>
            </a:r>
            <a:r>
              <a:rPr lang="en-US" dirty="0"/>
              <a:t>running </a:t>
            </a:r>
            <a:r>
              <a:rPr lang="en-US" dirty="0" smtClean="0"/>
              <a:t>time of BFS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overhead for initialization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vertex is </a:t>
                </a:r>
                <a:r>
                  <a:rPr lang="en-US" dirty="0" err="1" smtClean="0"/>
                  <a:t>enqueued</a:t>
                </a:r>
                <a:r>
                  <a:rPr lang="en-US" dirty="0" smtClean="0"/>
                  <a:t> at </a:t>
                </a:r>
                <a:r>
                  <a:rPr lang="en-US" dirty="0"/>
                  <a:t>most </a:t>
                </a:r>
                <a:r>
                  <a:rPr lang="en-US" dirty="0" smtClean="0"/>
                  <a:t>once</a:t>
                </a:r>
              </a:p>
              <a:p>
                <a:pPr lvl="1"/>
                <a:r>
                  <a:rPr lang="en-US" dirty="0"/>
                  <a:t>and hence </a:t>
                </a:r>
                <a:r>
                  <a:rPr lang="en-US" dirty="0" err="1"/>
                  <a:t>dequeued</a:t>
                </a:r>
                <a:r>
                  <a:rPr lang="en-US" dirty="0"/>
                  <a:t> at most </a:t>
                </a:r>
                <a:r>
                  <a:rPr lang="en-US" dirty="0" smtClean="0"/>
                  <a:t>once</a:t>
                </a:r>
              </a:p>
              <a:p>
                <a:r>
                  <a:rPr lang="en-US" dirty="0"/>
                  <a:t>The operations of </a:t>
                </a:r>
                <a:r>
                  <a:rPr lang="en-US" dirty="0" err="1"/>
                  <a:t>enqueuing</a:t>
                </a:r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:r>
                  <a:rPr lang="en-US" dirty="0" err="1" smtClean="0"/>
                  <a:t>dequeuing</a:t>
                </a:r>
                <a:r>
                  <a:rPr lang="en-US" dirty="0" smtClean="0"/>
                  <a:t> </a:t>
                </a: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 smtClean="0"/>
                  <a:t>time</a:t>
                </a:r>
              </a:p>
              <a:p>
                <a:pPr lvl="1"/>
                <a:r>
                  <a:rPr lang="en-US" dirty="0" smtClean="0"/>
                  <a:t> the total time devoted to queue operations is </a:t>
                </a:r>
                <a:r>
                  <a:rPr lang="en-US" b="1" i="1" dirty="0" smtClean="0"/>
                  <a:t>O(V)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adjacency list is scanned at most </a:t>
                </a:r>
                <a:r>
                  <a:rPr lang="en-US" dirty="0" smtClean="0"/>
                  <a:t>once</a:t>
                </a:r>
              </a:p>
              <a:p>
                <a:pPr lvl="1"/>
                <a:r>
                  <a:rPr lang="en-US" dirty="0"/>
                  <a:t>sum of the </a:t>
                </a:r>
                <a:r>
                  <a:rPr lang="en-US" dirty="0" smtClean="0"/>
                  <a:t>lengths of </a:t>
                </a:r>
                <a:r>
                  <a:rPr lang="en-US" dirty="0"/>
                  <a:t>all the adjacency lists is </a:t>
                </a:r>
                <a14:m>
                  <m:oMath xmlns:m="http://schemas.openxmlformats.org/officeDocument/2006/math">
                    <m:r>
                      <a:rPr lang="el-GR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𝜣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  <a:endParaRPr lang="en-US" dirty="0" smtClean="0"/>
              </a:p>
              <a:p>
                <a:r>
                  <a:rPr lang="en-US" sz="3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The 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</a:rPr>
                  <a:t>total running time </a:t>
                </a:r>
                <a:r>
                  <a:rPr lang="en-US" sz="3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of BFS 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</a:rPr>
                  <a:t>is </a:t>
                </a:r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</a:rPr>
                  <a:t>O(V 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</a:rPr>
                  <a:t>+ </a:t>
                </a:r>
                <a:r>
                  <a:rPr lang="en-US" sz="3200" b="1" i="1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sz="3200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dirty="0" smtClean="0"/>
                  <a:t>runs </a:t>
                </a:r>
                <a:r>
                  <a:rPr lang="en-US" dirty="0"/>
                  <a:t>in time linear in the size of </a:t>
                </a:r>
                <a:r>
                  <a:rPr lang="en-US" dirty="0" smtClean="0"/>
                  <a:t>the adjacency-list </a:t>
                </a:r>
                <a:r>
                  <a:rPr lang="en-US" dirty="0"/>
                  <a:t>representation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</a:t>
            </a:r>
            <a:r>
              <a:rPr lang="en-US" dirty="0" smtClean="0"/>
              <a:t>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claimed that breadth-first search finds the </a:t>
                </a:r>
                <a:r>
                  <a:rPr lang="en-US" dirty="0" smtClean="0"/>
                  <a:t>distance to </a:t>
                </a:r>
                <a:r>
                  <a:rPr lang="en-US" dirty="0"/>
                  <a:t>each reachable vertex in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from a given source </a:t>
                </a:r>
                <a:r>
                  <a:rPr lang="en-US" dirty="0" smtClean="0"/>
                  <a:t>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Define the </a:t>
                </a:r>
                <a:r>
                  <a:rPr lang="en-US" b="1" i="1" dirty="0"/>
                  <a:t>shortest-path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as the minimum </a:t>
                </a:r>
                <a:r>
                  <a:rPr lang="en-US" dirty="0" smtClean="0"/>
                  <a:t>number of </a:t>
                </a:r>
                <a:r>
                  <a:rPr lang="en-US" dirty="0"/>
                  <a:t>edges in any path from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</a:t>
                </a:r>
                <a:r>
                  <a:rPr lang="en-US" dirty="0" smtClean="0"/>
                  <a:t>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if there is no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A path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said to be a </a:t>
                </a:r>
                <a:r>
                  <a:rPr lang="en-US" b="1" i="1" dirty="0"/>
                  <a:t>shortest </a:t>
                </a:r>
                <a:r>
                  <a:rPr lang="en-US" b="1" i="1" dirty="0" smtClean="0"/>
                  <a:t>path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a directed or undirected graph, and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</a:t>
                </a:r>
                <a:r>
                  <a:rPr lang="en-US" dirty="0" smtClean="0"/>
                  <a:t>arbitrary vertex.  </a:t>
                </a:r>
                <a:r>
                  <a:rPr lang="en-US" dirty="0"/>
                  <a:t>Then, for any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/>
                  <a:t>.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:endParaRPr lang="en-US" i="1" dirty="0" smtClean="0"/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 smtClean="0"/>
                  <a:t>Proof: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reachable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is not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BFS properly computes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for each </a:t>
                </a:r>
                <a:r>
                  <a:rPr lang="en-US" dirty="0" smtClean="0"/>
                  <a:t>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We first show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bounds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from above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a directed or undirected graph, and suppose that BFS is </a:t>
                </a:r>
                <a:r>
                  <a:rPr lang="en-US" dirty="0" smtClean="0"/>
                  <a:t>run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from a given source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Then upon termination, for each </a:t>
                </a:r>
                <a:r>
                  <a:rPr lang="en-US" dirty="0" smtClean="0"/>
                  <a:t>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the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computed by BFS satisfies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≥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Proof: </a:t>
                </a:r>
                <a:r>
                  <a:rPr lang="en-US" dirty="0"/>
                  <a:t>induction on the number of ENQUEUE </a:t>
                </a:r>
                <a:r>
                  <a:rPr lang="en-US" dirty="0" smtClean="0"/>
                  <a:t>operations</a:t>
                </a:r>
              </a:p>
              <a:p>
                <a:r>
                  <a:rPr lang="en-US" dirty="0"/>
                  <a:t>basis </a:t>
                </a:r>
                <a:r>
                  <a:rPr lang="en-US" i="1" dirty="0" smtClean="0"/>
                  <a:t>: d</a:t>
                </a:r>
                <a:r>
                  <a:rPr lang="en-US" dirty="0" smtClean="0"/>
                  <a:t>[</a:t>
                </a:r>
                <a:r>
                  <a:rPr lang="en-US" i="1" dirty="0" smtClean="0"/>
                  <a:t>v</a:t>
                </a:r>
                <a:r>
                  <a:rPr lang="en-US" dirty="0"/>
                  <a:t>] ≥ </a:t>
                </a:r>
                <a:r>
                  <a:rPr lang="en-US" i="1" dirty="0"/>
                  <a:t>δ(s, v) </a:t>
                </a:r>
                <a:r>
                  <a:rPr lang="en-US" dirty="0"/>
                  <a:t>for all </a:t>
                </a:r>
                <a:r>
                  <a:rPr lang="en-US" i="1" dirty="0"/>
                  <a:t>v </a:t>
                </a:r>
                <a:r>
                  <a:rPr lang="en-US" dirty="0"/>
                  <a:t>∈ </a:t>
                </a:r>
                <a:r>
                  <a:rPr lang="en-US" i="1" dirty="0" smtClean="0"/>
                  <a:t>V (</a:t>
                </a:r>
                <a:r>
                  <a:rPr lang="en-US" i="1" dirty="0"/>
                  <a:t>d</a:t>
                </a:r>
                <a:r>
                  <a:rPr lang="en-US" dirty="0"/>
                  <a:t>[</a:t>
                </a:r>
                <a:r>
                  <a:rPr lang="en-US" i="1" dirty="0"/>
                  <a:t>s</a:t>
                </a:r>
                <a:r>
                  <a:rPr lang="en-US" dirty="0"/>
                  <a:t>] = 0 = </a:t>
                </a:r>
                <a:r>
                  <a:rPr lang="el-GR" i="1" dirty="0"/>
                  <a:t>δ(</a:t>
                </a:r>
                <a:r>
                  <a:rPr lang="en-US" i="1" dirty="0"/>
                  <a:t>s, </a:t>
                </a:r>
                <a:r>
                  <a:rPr lang="en-US" i="1" dirty="0" smtClean="0"/>
                  <a:t>s) </a:t>
                </a:r>
                <a:r>
                  <a:rPr lang="en-US" dirty="0" smtClean="0"/>
                  <a:t>and </a:t>
                </a:r>
                <a:r>
                  <a:rPr lang="en-US" i="1" dirty="0"/>
                  <a:t>d</a:t>
                </a:r>
                <a:r>
                  <a:rPr lang="en-US" dirty="0"/>
                  <a:t>[</a:t>
                </a:r>
                <a:r>
                  <a:rPr lang="en-US" i="1" dirty="0"/>
                  <a:t>v</a:t>
                </a:r>
                <a:r>
                  <a:rPr lang="en-US" dirty="0"/>
                  <a:t>] =∞≥</a:t>
                </a:r>
                <a:r>
                  <a:rPr lang="en-US" i="1" dirty="0"/>
                  <a:t>δ(s, v) </a:t>
                </a:r>
                <a:r>
                  <a:rPr lang="en-US" dirty="0"/>
                  <a:t>for all </a:t>
                </a:r>
                <a:r>
                  <a:rPr lang="en-US" i="1" dirty="0"/>
                  <a:t>v </a:t>
                </a:r>
                <a:r>
                  <a:rPr lang="en-US" dirty="0"/>
                  <a:t>∈ </a:t>
                </a:r>
                <a:r>
                  <a:rPr lang="en-US" i="1" dirty="0"/>
                  <a:t>V </a:t>
                </a:r>
                <a:r>
                  <a:rPr lang="en-US" dirty="0"/>
                  <a:t>− {</a:t>
                </a:r>
                <a:r>
                  <a:rPr lang="en-US" i="1" dirty="0"/>
                  <a:t>s</a:t>
                </a:r>
                <a:r>
                  <a:rPr lang="en-US" dirty="0" smtClean="0"/>
                  <a:t>}.)</a:t>
                </a:r>
              </a:p>
              <a:p>
                <a:r>
                  <a:rPr lang="en-US" dirty="0"/>
                  <a:t>inductive </a:t>
                </a:r>
                <a:r>
                  <a:rPr lang="en-US" dirty="0" smtClean="0"/>
                  <a:t>step 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28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694416" y="5388746"/>
            <a:ext cx="532660" cy="1127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Proof: </a:t>
                </a:r>
                <a:r>
                  <a:rPr lang="en-US" dirty="0"/>
                  <a:t>induction on the number of ENQUEUE </a:t>
                </a:r>
                <a:r>
                  <a:rPr lang="en-US" dirty="0" smtClean="0"/>
                  <a:t>operations</a:t>
                </a:r>
              </a:p>
              <a:p>
                <a:r>
                  <a:rPr lang="en-US" dirty="0" smtClean="0"/>
                  <a:t>inductive step :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consider </a:t>
                </a:r>
                <a:r>
                  <a:rPr lang="en-US" dirty="0"/>
                  <a:t>a white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is discovered during </a:t>
                </a:r>
                <a:r>
                  <a:rPr lang="en-US" dirty="0" smtClean="0"/>
                  <a:t>the search </a:t>
                </a:r>
                <a:r>
                  <a:rPr lang="en-US" dirty="0"/>
                  <a:t>from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inductive hypothesis implies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≥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from lemma 1 and line 15: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≥ 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≥ 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never changes </a:t>
                </a:r>
                <a:r>
                  <a:rPr lang="en-US" dirty="0" smtClean="0"/>
                  <a:t>again (because </a:t>
                </a:r>
                <a:r>
                  <a:rPr lang="en-US" dirty="0"/>
                  <a:t>never </a:t>
                </a:r>
                <a:r>
                  <a:rPr lang="en-US" dirty="0" err="1"/>
                  <a:t>enqueued</a:t>
                </a:r>
                <a:r>
                  <a:rPr lang="en-US" dirty="0"/>
                  <a:t> </a:t>
                </a:r>
                <a:r>
                  <a:rPr lang="en-US" dirty="0" smtClean="0"/>
                  <a:t>again)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about graph</a:t>
            </a:r>
          </a:p>
          <a:p>
            <a:r>
              <a:rPr lang="en-US" dirty="0" smtClean="0"/>
              <a:t>DFS</a:t>
            </a:r>
          </a:p>
          <a:p>
            <a:r>
              <a:rPr lang="en-US" dirty="0" smtClean="0"/>
              <a:t>BFS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we must </a:t>
                </a:r>
                <a:r>
                  <a:rPr lang="en-US" dirty="0"/>
                  <a:t>first show more precisely how the queue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operates during the course of BFS. 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next lemma shows that at all times, </a:t>
                </a:r>
                <a:r>
                  <a:rPr lang="en-US" dirty="0" smtClean="0"/>
                  <a:t>there are </a:t>
                </a:r>
                <a:r>
                  <a:rPr lang="en-US" b="1" dirty="0"/>
                  <a:t>at most two distinct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values in the queue.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Suppose that during the execution of BFS on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queue </a:t>
                </a:r>
                <a:r>
                  <a:rPr lang="en-US" i="1" dirty="0" smtClean="0"/>
                  <a:t>Q </a:t>
                </a:r>
                <a:r>
                  <a:rPr lang="en-US" dirty="0" smtClean="0"/>
                  <a:t>contains </a:t>
                </a:r>
                <a:r>
                  <a:rPr lang="en-US" dirty="0"/>
                  <a:t>the vertices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head of </a:t>
                </a:r>
                <a:r>
                  <a:rPr lang="en-US" i="1" dirty="0"/>
                  <a:t>Q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the tail.</a:t>
                </a:r>
              </a:p>
              <a:p>
                <a:pPr marL="0" indent="0">
                  <a:buNone/>
                </a:pPr>
                <a:r>
                  <a:rPr lang="en-US" dirty="0"/>
                  <a:t>Then,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] ≤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]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 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Proof: induction on </a:t>
                </a:r>
                <a:r>
                  <a:rPr lang="en-US" dirty="0" smtClean="0"/>
                  <a:t>the number </a:t>
                </a:r>
                <a:r>
                  <a:rPr lang="en-US" dirty="0"/>
                  <a:t>of queue operations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31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694416" y="5388746"/>
            <a:ext cx="532660" cy="1127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Proof</a:t>
                </a:r>
                <a:r>
                  <a:rPr lang="en-US" dirty="0"/>
                  <a:t>: induction on </a:t>
                </a:r>
                <a:r>
                  <a:rPr lang="en-US" dirty="0" smtClean="0"/>
                  <a:t>the number </a:t>
                </a:r>
                <a:r>
                  <a:rPr lang="en-US" dirty="0"/>
                  <a:t>of queue </a:t>
                </a:r>
                <a:r>
                  <a:rPr lang="en-US" dirty="0" smtClean="0"/>
                  <a:t>operations</a:t>
                </a:r>
              </a:p>
              <a:p>
                <a:r>
                  <a:rPr lang="en-US" dirty="0"/>
                  <a:t>basis </a:t>
                </a:r>
                <a:r>
                  <a:rPr lang="en-US" i="1" dirty="0"/>
                  <a:t>: </a:t>
                </a:r>
                <a:r>
                  <a:rPr lang="en-US" dirty="0" smtClean="0"/>
                  <a:t>Initially, when </a:t>
                </a:r>
                <a:r>
                  <a:rPr lang="en-US" dirty="0"/>
                  <a:t>the queue contains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the lemma certainly holds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inductive </a:t>
                </a:r>
                <a:r>
                  <a:rPr lang="en-US" dirty="0"/>
                  <a:t>step </a:t>
                </a:r>
                <a:r>
                  <a:rPr lang="en-US" dirty="0" smtClean="0"/>
                  <a:t>: </a:t>
                </a:r>
                <a:r>
                  <a:rPr lang="en-US" dirty="0"/>
                  <a:t>we must prove that the lemma holds after both </a:t>
                </a:r>
                <a:r>
                  <a:rPr lang="en-US" dirty="0" err="1" smtClean="0"/>
                  <a:t>dequeuing</a:t>
                </a:r>
                <a:r>
                  <a:rPr lang="en-US" dirty="0" smtClean="0"/>
                  <a:t> and </a:t>
                </a:r>
                <a:r>
                  <a:rPr lang="en-US" dirty="0" err="1"/>
                  <a:t>enqueuing</a:t>
                </a:r>
                <a:r>
                  <a:rPr lang="en-US" dirty="0"/>
                  <a:t> a vertex.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Suppose that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are </a:t>
                </a:r>
                <a:r>
                  <a:rPr lang="en-US" dirty="0" err="1"/>
                  <a:t>enqueued</a:t>
                </a:r>
                <a:r>
                  <a:rPr lang="en-US" dirty="0"/>
                  <a:t> during the execution of BFS, and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is </a:t>
                </a:r>
                <a:r>
                  <a:rPr lang="en-US" dirty="0" err="1"/>
                  <a:t>enqueued</a:t>
                </a:r>
                <a:r>
                  <a:rPr lang="en-US" dirty="0"/>
                  <a:t>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Then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1" dirty="0" smtClean="0"/>
                  <a:t>] </a:t>
                </a:r>
                <a:r>
                  <a:rPr lang="en-US" dirty="0" smtClean="0"/>
                  <a:t>at </a:t>
                </a:r>
                <a:r>
                  <a:rPr lang="en-US" dirty="0"/>
                  <a:t>the time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 err="1" smtClean="0"/>
                  <a:t>enqueued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i="1" dirty="0" smtClean="0"/>
                  <a:t>Proof:</a:t>
                </a:r>
              </a:p>
              <a:p>
                <a:pPr lvl="1"/>
                <a:r>
                  <a:rPr lang="en-US" dirty="0" smtClean="0"/>
                  <a:t>Lemma 3</a:t>
                </a:r>
              </a:p>
              <a:p>
                <a:pPr lvl="1"/>
                <a:r>
                  <a:rPr lang="en-US" dirty="0" smtClean="0"/>
                  <a:t>Each vertex </a:t>
                </a:r>
                <a:r>
                  <a:rPr lang="en-US" dirty="0"/>
                  <a:t>receives </a:t>
                </a:r>
                <a:r>
                  <a:rPr lang="en-US" dirty="0" smtClean="0"/>
                  <a:t>a finite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value at most once </a:t>
                </a:r>
                <a:r>
                  <a:rPr lang="en-US" dirty="0" smtClean="0"/>
                  <a:t>during the algorithm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</a:t>
            </a:r>
            <a:r>
              <a:rPr lang="en-US" dirty="0" smtClean="0"/>
              <a:t>5 </a:t>
            </a:r>
            <a:r>
              <a:rPr lang="en-US" dirty="0"/>
              <a:t>(</a:t>
            </a:r>
            <a:r>
              <a:rPr lang="en-US" sz="4000" dirty="0"/>
              <a:t>Correctness of breadth-first search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a directed or undirected graph, and suppose that BFS is </a:t>
                </a:r>
                <a:r>
                  <a:rPr lang="en-US" dirty="0" smtClean="0"/>
                  <a:t>run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from a given source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Then, during its execution, BFS </a:t>
                </a:r>
                <a:r>
                  <a:rPr lang="en-US" dirty="0" smtClean="0"/>
                  <a:t>discovers every </a:t>
                </a:r>
                <a:r>
                  <a:rPr lang="en-US" dirty="0"/>
                  <a:t>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is reachable from the 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upon </a:t>
                </a:r>
                <a:r>
                  <a:rPr lang="en-US" dirty="0" smtClean="0"/>
                  <a:t>termination,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Moreover, for any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is </a:t>
                </a:r>
                <a:r>
                  <a:rPr lang="en-US" dirty="0" smtClean="0"/>
                  <a:t>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one of the shortest paths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</a:t>
                </a:r>
                <a:r>
                  <a:rPr lang="en-US" i="1" dirty="0" smtClean="0"/>
                  <a:t>π</a:t>
                </a:r>
                <a:r>
                  <a:rPr lang="en-US" dirty="0" smtClean="0"/>
                  <a:t>[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] followed </a:t>
                </a:r>
                <a:r>
                  <a:rPr lang="en-US" dirty="0"/>
                  <a:t>by the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Proof: contradiction</a:t>
                </a:r>
              </a:p>
              <a:p>
                <a:pPr lvl="1"/>
                <a:r>
                  <a:rPr lang="en-US" dirty="0" smtClean="0"/>
                  <a:t>A vertex </a:t>
                </a:r>
                <a:r>
                  <a:rPr lang="en-US" dirty="0"/>
                  <a:t>receives a </a:t>
                </a:r>
                <a:r>
                  <a:rPr lang="en-US" i="1" dirty="0" smtClean="0"/>
                  <a:t>d </a:t>
                </a:r>
                <a:r>
                  <a:rPr lang="en-US" dirty="0" smtClean="0"/>
                  <a:t>value </a:t>
                </a:r>
                <a:r>
                  <a:rPr lang="en-US" dirty="0"/>
                  <a:t>not equal to its shortest path </a:t>
                </a:r>
                <a:r>
                  <a:rPr lang="en-US" dirty="0" smtClean="0"/>
                  <a:t>distance!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𝑁𝐼𝐿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∪ 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= {(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: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− 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The predecessor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</a:t>
                </a:r>
                <a:r>
                  <a:rPr lang="en-US" b="1" i="1" dirty="0"/>
                  <a:t>breadth-first tree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consists of the </a:t>
                </a:r>
                <a:r>
                  <a:rPr lang="en-US" dirty="0" smtClean="0"/>
                  <a:t>vertices reachable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and,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, there is a unique simple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is also a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applied to a directed or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dirty="0"/>
                  <a:t> procedure BFS </a:t>
                </a:r>
                <a:r>
                  <a:rPr lang="en-US" dirty="0" smtClean="0"/>
                  <a:t>constructs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so that the predecessor subgraph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 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breadth-first tree.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37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9049"/>
            <a:ext cx="10515600" cy="41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DFS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search </a:t>
            </a:r>
            <a:r>
              <a:rPr lang="en-US" b="1" dirty="0" smtClean="0"/>
              <a:t>deeper</a:t>
            </a:r>
            <a:r>
              <a:rPr lang="en-US" dirty="0" smtClean="0"/>
              <a:t> </a:t>
            </a:r>
            <a:r>
              <a:rPr lang="en-US" dirty="0"/>
              <a:t>in the graph whenever possible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applications </a:t>
            </a:r>
            <a:r>
              <a:rPr lang="en-US" dirty="0"/>
              <a:t>of depth-first </a:t>
            </a:r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Sorting a </a:t>
            </a:r>
            <a:r>
              <a:rPr lang="en-US" dirty="0"/>
              <a:t>directed acyclic </a:t>
            </a:r>
            <a:r>
              <a:rPr lang="en-US" dirty="0" smtClean="0"/>
              <a:t>graph (DAG)	</a:t>
            </a:r>
          </a:p>
          <a:p>
            <a:pPr lvl="1"/>
            <a:r>
              <a:rPr lang="en-US" dirty="0" smtClean="0"/>
              <a:t>Finding the strongly </a:t>
            </a:r>
            <a:r>
              <a:rPr lang="en-US" dirty="0"/>
              <a:t>connected components of a directed </a:t>
            </a: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/>
              <a:t>time of a graph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size of the input of the graph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</a:t>
            </a:r>
            <a:r>
              <a:rPr lang="en-US" dirty="0" smtClean="0"/>
              <a:t>of vertices </a:t>
            </a:r>
            <a:r>
              <a:rPr lang="en-US" dirty="0"/>
              <a:t>|</a:t>
            </a:r>
            <a:r>
              <a:rPr lang="en-US" i="1" dirty="0"/>
              <a:t>V</a:t>
            </a:r>
            <a:r>
              <a:rPr lang="en-US" dirty="0" smtClean="0"/>
              <a:t>|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the number of edges |</a:t>
            </a:r>
            <a:r>
              <a:rPr lang="en-US" i="1" dirty="0"/>
              <a:t>E</a:t>
            </a:r>
            <a:r>
              <a:rPr lang="en-US" dirty="0" smtClean="0"/>
              <a:t>|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Inside asymptotic </a:t>
            </a:r>
            <a:r>
              <a:rPr lang="en-US" dirty="0" smtClean="0"/>
              <a:t>notation (such </a:t>
            </a:r>
            <a:r>
              <a:rPr lang="en-US" dirty="0"/>
              <a:t>as </a:t>
            </a:r>
            <a:r>
              <a:rPr lang="en-US" i="1" dirty="0"/>
              <a:t>O</a:t>
            </a:r>
            <a:r>
              <a:rPr lang="en-US" dirty="0"/>
              <a:t>-notation or </a:t>
            </a:r>
            <a:r>
              <a:rPr lang="el-GR" dirty="0" smtClean="0"/>
              <a:t>Θ</a:t>
            </a:r>
            <a:r>
              <a:rPr lang="en-US" dirty="0" smtClean="0"/>
              <a:t>-notation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symbol </a:t>
            </a:r>
            <a:r>
              <a:rPr lang="en-US" i="1" dirty="0" smtClean="0"/>
              <a:t>V </a:t>
            </a:r>
            <a:r>
              <a:rPr lang="en-US" dirty="0" smtClean="0"/>
              <a:t>denotes </a:t>
            </a:r>
            <a:r>
              <a:rPr lang="en-US" dirty="0"/>
              <a:t>|</a:t>
            </a:r>
            <a:r>
              <a:rPr lang="en-US" i="1" dirty="0"/>
              <a:t>V</a:t>
            </a:r>
            <a:r>
              <a:rPr lang="en-US" dirty="0"/>
              <a:t>| and the symbol </a:t>
            </a:r>
            <a:r>
              <a:rPr lang="en-US" i="1" dirty="0"/>
              <a:t>E </a:t>
            </a:r>
            <a:r>
              <a:rPr lang="en-US" dirty="0"/>
              <a:t>denotes |</a:t>
            </a:r>
            <a:r>
              <a:rPr lang="en-US" i="1" dirty="0"/>
              <a:t>E</a:t>
            </a:r>
            <a:r>
              <a:rPr lang="en-US" dirty="0" smtClean="0"/>
              <a:t>|</a:t>
            </a:r>
          </a:p>
          <a:p>
            <a:pPr lvl="1"/>
            <a:endParaRPr lang="en-US" dirty="0"/>
          </a:p>
          <a:p>
            <a:r>
              <a:rPr lang="en-US" dirty="0"/>
              <a:t>the pseudocode </a:t>
            </a:r>
            <a:r>
              <a:rPr lang="en-US" dirty="0" smtClean="0"/>
              <a:t>views vertex </a:t>
            </a:r>
            <a:r>
              <a:rPr lang="en-US" dirty="0"/>
              <a:t>and edge sets as attributes of a </a:t>
            </a:r>
            <a:r>
              <a:rPr lang="en-US" dirty="0" smtClean="0"/>
              <a:t>graph</a:t>
            </a:r>
          </a:p>
          <a:p>
            <a:pPr lvl="1"/>
            <a:r>
              <a:rPr lang="en-US" dirty="0"/>
              <a:t>denote the vertex </a:t>
            </a:r>
            <a:r>
              <a:rPr lang="en-US" dirty="0" smtClean="0"/>
              <a:t>set of </a:t>
            </a:r>
            <a:r>
              <a:rPr lang="en-US" dirty="0"/>
              <a:t>a graph </a:t>
            </a:r>
            <a:r>
              <a:rPr lang="en-US" i="1" dirty="0"/>
              <a:t>G </a:t>
            </a:r>
            <a:r>
              <a:rPr lang="en-US" dirty="0"/>
              <a:t>by </a:t>
            </a:r>
            <a:r>
              <a:rPr lang="en-US" i="1" dirty="0"/>
              <a:t>V</a:t>
            </a:r>
            <a:r>
              <a:rPr lang="en-US" dirty="0"/>
              <a:t>[</a:t>
            </a:r>
            <a:r>
              <a:rPr lang="en-US" i="1" dirty="0"/>
              <a:t>G</a:t>
            </a:r>
            <a:r>
              <a:rPr lang="en-US" dirty="0"/>
              <a:t>] and its edge set by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G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of DFS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 depth-first search, </a:t>
                </a:r>
                <a:endParaRPr lang="en-US" dirty="0" smtClean="0"/>
              </a:p>
              <a:p>
                <a:r>
                  <a:rPr lang="en-US" dirty="0" smtClean="0"/>
                  <a:t>edges </a:t>
                </a:r>
                <a:r>
                  <a:rPr lang="en-US" dirty="0"/>
                  <a:t>are explored out of the </a:t>
                </a:r>
                <a:r>
                  <a:rPr lang="en-US" b="1" dirty="0"/>
                  <a:t>most recently </a:t>
                </a:r>
                <a:r>
                  <a:rPr lang="en-US" dirty="0"/>
                  <a:t>discovered vertex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still has unexplored edges leaving it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When </a:t>
                </a:r>
                <a:r>
                  <a:rPr lang="en-US" b="1" dirty="0"/>
                  <a:t>all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s edges have been explored, the search </a:t>
                </a:r>
                <a:r>
                  <a:rPr lang="en-US" b="1" dirty="0" smtClean="0"/>
                  <a:t>backtracks</a:t>
                </a:r>
                <a:r>
                  <a:rPr lang="en-US" dirty="0" smtClean="0"/>
                  <a:t> </a:t>
                </a:r>
                <a:r>
                  <a:rPr lang="en-US" dirty="0"/>
                  <a:t>to </a:t>
                </a:r>
                <a:r>
                  <a:rPr lang="en-US" dirty="0" smtClean="0"/>
                  <a:t>explore edges </a:t>
                </a:r>
                <a:r>
                  <a:rPr lang="en-US" dirty="0"/>
                  <a:t>leaving the vertex from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was </a:t>
                </a:r>
                <a:r>
                  <a:rPr lang="en-US" dirty="0" smtClean="0"/>
                  <a:t>discovered (</a:t>
                </a:r>
                <a:r>
                  <a:rPr lang="en-US" b="1" dirty="0" smtClean="0"/>
                  <a:t>predecessor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This process </a:t>
                </a:r>
                <a:r>
                  <a:rPr lang="en-US" b="1" dirty="0"/>
                  <a:t>continues</a:t>
                </a:r>
                <a:r>
                  <a:rPr lang="en-US" dirty="0"/>
                  <a:t> </a:t>
                </a:r>
                <a:r>
                  <a:rPr lang="en-US" dirty="0" smtClean="0"/>
                  <a:t>until we </a:t>
                </a:r>
                <a:r>
                  <a:rPr lang="en-US" dirty="0"/>
                  <a:t>have discovered all the vertices that are reachable from the original </a:t>
                </a:r>
                <a:r>
                  <a:rPr lang="en-US" dirty="0" smtClean="0"/>
                  <a:t>source vertex.</a:t>
                </a:r>
              </a:p>
              <a:p>
                <a:r>
                  <a:rPr lang="en-US" dirty="0"/>
                  <a:t>If </a:t>
                </a:r>
                <a:r>
                  <a:rPr lang="en-US" b="1" dirty="0"/>
                  <a:t>any undiscovered </a:t>
                </a:r>
                <a:r>
                  <a:rPr lang="en-US" dirty="0"/>
                  <a:t>vertices remain, then one of them is selected as a </a:t>
                </a:r>
                <a:r>
                  <a:rPr lang="en-US" b="1" dirty="0" smtClean="0"/>
                  <a:t>new source </a:t>
                </a:r>
                <a:r>
                  <a:rPr lang="en-US" dirty="0"/>
                  <a:t>and the search is repeated from that source.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one vertex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230" y="1825625"/>
            <a:ext cx="7703540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vertex is </a:t>
            </a:r>
            <a:r>
              <a:rPr lang="en-US" b="1" dirty="0"/>
              <a:t>initially</a:t>
            </a:r>
            <a:r>
              <a:rPr lang="en-US" dirty="0"/>
              <a:t> </a:t>
            </a:r>
            <a:r>
              <a:rPr lang="en-US" b="1" dirty="0"/>
              <a:t>white</a:t>
            </a:r>
            <a:r>
              <a:rPr lang="en-US" dirty="0"/>
              <a:t>, is </a:t>
            </a:r>
            <a:r>
              <a:rPr lang="en-US" b="1" dirty="0">
                <a:solidFill>
                  <a:schemeClr val="accent1"/>
                </a:solidFill>
              </a:rPr>
              <a:t>grayed</a:t>
            </a:r>
            <a:r>
              <a:rPr lang="en-US" dirty="0"/>
              <a:t> when it is </a:t>
            </a:r>
            <a:r>
              <a:rPr lang="en-US" b="1" i="1" dirty="0">
                <a:solidFill>
                  <a:schemeClr val="accent1"/>
                </a:solidFill>
              </a:rPr>
              <a:t>discovered</a:t>
            </a:r>
            <a:r>
              <a:rPr lang="en-US" b="1" i="1" dirty="0"/>
              <a:t> </a:t>
            </a:r>
            <a:r>
              <a:rPr lang="en-US" dirty="0"/>
              <a:t>in the </a:t>
            </a:r>
            <a:r>
              <a:rPr lang="en-US" dirty="0" smtClean="0"/>
              <a:t>search, and </a:t>
            </a:r>
            <a:r>
              <a:rPr lang="en-US" dirty="0"/>
              <a:t>is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blackened</a:t>
            </a:r>
            <a:r>
              <a:rPr lang="en-US" dirty="0"/>
              <a:t> when it is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finished</a:t>
            </a:r>
          </a:p>
          <a:p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/>
              <a:t>This technique guarantees that each vertex ends up in </a:t>
            </a:r>
            <a:r>
              <a:rPr lang="en-US" dirty="0" smtClean="0"/>
              <a:t>exactly one </a:t>
            </a:r>
            <a:r>
              <a:rPr lang="en-US" dirty="0"/>
              <a:t>depth-first tree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timestamps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vertex </a:t>
            </a:r>
            <a:r>
              <a:rPr lang="en-US" i="1" dirty="0"/>
              <a:t>v </a:t>
            </a:r>
            <a:r>
              <a:rPr lang="en-US" dirty="0"/>
              <a:t>has two timestamps: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first timestamp </a:t>
            </a:r>
            <a:r>
              <a:rPr lang="en-US" b="1" i="1" dirty="0"/>
              <a:t>d</a:t>
            </a:r>
            <a:r>
              <a:rPr lang="en-US" b="1" dirty="0"/>
              <a:t>[</a:t>
            </a:r>
            <a:r>
              <a:rPr lang="en-US" b="1" i="1" dirty="0"/>
              <a:t>v</a:t>
            </a:r>
            <a:r>
              <a:rPr lang="en-US" b="1" dirty="0"/>
              <a:t>] </a:t>
            </a:r>
            <a:r>
              <a:rPr lang="en-US" dirty="0"/>
              <a:t>records when </a:t>
            </a:r>
            <a:r>
              <a:rPr lang="en-US" i="1" dirty="0" smtClean="0"/>
              <a:t>v </a:t>
            </a:r>
            <a:r>
              <a:rPr lang="en-US" dirty="0" smtClean="0"/>
              <a:t>is </a:t>
            </a:r>
            <a:r>
              <a:rPr lang="en-US" dirty="0"/>
              <a:t>first discovered (and grayed),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the second </a:t>
            </a:r>
            <a:r>
              <a:rPr lang="en-US" b="1" dirty="0"/>
              <a:t>timestamp </a:t>
            </a:r>
            <a:r>
              <a:rPr lang="en-US" b="1" i="1" dirty="0"/>
              <a:t>f </a:t>
            </a:r>
            <a:r>
              <a:rPr lang="en-US" b="1" dirty="0" smtClean="0"/>
              <a:t>[</a:t>
            </a:r>
            <a:r>
              <a:rPr lang="en-US" b="1" i="1" dirty="0" smtClean="0"/>
              <a:t>v</a:t>
            </a:r>
            <a:r>
              <a:rPr lang="en-US" b="1" dirty="0"/>
              <a:t>]</a:t>
            </a:r>
            <a:r>
              <a:rPr lang="en-US" dirty="0"/>
              <a:t> records when </a:t>
            </a:r>
            <a:r>
              <a:rPr lang="en-US" dirty="0" smtClean="0"/>
              <a:t>the search </a:t>
            </a:r>
            <a:r>
              <a:rPr lang="en-US" dirty="0"/>
              <a:t>finishes examining </a:t>
            </a:r>
            <a:r>
              <a:rPr lang="en-US" i="1" dirty="0"/>
              <a:t>v</a:t>
            </a:r>
            <a:r>
              <a:rPr lang="en-US" dirty="0"/>
              <a:t>’s adjacency list (and blackens </a:t>
            </a:r>
            <a:r>
              <a:rPr lang="en-US" i="1" dirty="0"/>
              <a:t>v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timestamps are </a:t>
            </a:r>
            <a:r>
              <a:rPr lang="en-US" dirty="0" smtClean="0"/>
              <a:t>integers between </a:t>
            </a:r>
            <a:r>
              <a:rPr lang="en-US" dirty="0"/>
              <a:t>1 and 2 |</a:t>
            </a:r>
            <a:r>
              <a:rPr lang="en-US" i="1" dirty="0"/>
              <a:t>V</a:t>
            </a:r>
            <a:r>
              <a:rPr lang="en-US" dirty="0"/>
              <a:t>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predecessor subgraph produced </a:t>
            </a:r>
            <a:r>
              <a:rPr lang="en-US" dirty="0" smtClean="0"/>
              <a:t>by a </a:t>
            </a:r>
            <a:r>
              <a:rPr lang="en-US" dirty="0"/>
              <a:t>depth-first search may be composed of </a:t>
            </a:r>
            <a:r>
              <a:rPr lang="en-US" b="1" dirty="0"/>
              <a:t>several </a:t>
            </a:r>
            <a:r>
              <a:rPr lang="en-US" b="1" dirty="0" smtClean="0"/>
              <a:t>trees</a:t>
            </a:r>
          </a:p>
          <a:p>
            <a:pPr lvl="1"/>
            <a:r>
              <a:rPr lang="en-US" dirty="0"/>
              <a:t>search </a:t>
            </a:r>
            <a:r>
              <a:rPr lang="en-US"/>
              <a:t>may </a:t>
            </a:r>
            <a:r>
              <a:rPr lang="en-US" smtClean="0"/>
              <a:t>be repeated </a:t>
            </a:r>
            <a:r>
              <a:rPr lang="en-US" dirty="0"/>
              <a:t>from multiple sources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graph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045" y="1825625"/>
            <a:ext cx="6259910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representations of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Either way is applicable to both directed and undirected graphs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 </a:t>
                </a:r>
                <a:r>
                  <a:rPr lang="en-US" b="1" dirty="0"/>
                  <a:t>adjacency lists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/>
                  <a:t>provides a compact way to represent </a:t>
                </a:r>
                <a:r>
                  <a:rPr lang="en-US" b="1" i="1" dirty="0"/>
                  <a:t>sparse </a:t>
                </a:r>
                <a:r>
                  <a:rPr lang="en-US" dirty="0" smtClean="0"/>
                  <a:t>graph(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much </a:t>
                </a:r>
                <a:r>
                  <a:rPr lang="en-US" dirty="0"/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Assumed by most </a:t>
                </a:r>
                <a:r>
                  <a:rPr lang="en-US" dirty="0"/>
                  <a:t>of the </a:t>
                </a:r>
                <a:r>
                  <a:rPr lang="en-US" dirty="0" smtClean="0"/>
                  <a:t>presented graph </a:t>
                </a:r>
                <a:r>
                  <a:rPr lang="en-US" dirty="0"/>
                  <a:t>algorithms </a:t>
                </a:r>
                <a:r>
                  <a:rPr lang="en-US" dirty="0" smtClean="0"/>
                  <a:t>in this course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 </a:t>
                </a:r>
                <a:r>
                  <a:rPr lang="en-US" b="1" dirty="0"/>
                  <a:t>adjacency </a:t>
                </a:r>
                <a:r>
                  <a:rPr lang="en-US" b="1" dirty="0" smtClean="0"/>
                  <a:t>matrices</a:t>
                </a:r>
              </a:p>
              <a:p>
                <a:pPr lvl="1"/>
                <a:r>
                  <a:rPr lang="en-US" dirty="0"/>
                  <a:t>the graph is </a:t>
                </a:r>
                <a:r>
                  <a:rPr lang="en-US" b="1" i="1" dirty="0" smtClean="0"/>
                  <a:t>dense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or </a:t>
                </a:r>
                <a:r>
                  <a:rPr lang="en-US" dirty="0"/>
                  <a:t>when we need to be able to tell quickly if there is an edge </a:t>
                </a:r>
                <a:r>
                  <a:rPr lang="en-US" dirty="0" smtClean="0"/>
                  <a:t>connecting two </a:t>
                </a:r>
                <a:r>
                  <a:rPr lang="en-US" dirty="0"/>
                  <a:t>given </a:t>
                </a:r>
                <a:r>
                  <a:rPr lang="en-US" dirty="0" smtClean="0"/>
                  <a:t>vertices</a:t>
                </a:r>
              </a:p>
              <a:p>
                <a:pPr lvl="1"/>
                <a:r>
                  <a:rPr lang="en-US" dirty="0"/>
                  <a:t>Rather than using one word of computer memory for each </a:t>
                </a:r>
                <a:r>
                  <a:rPr lang="en-US" dirty="0" smtClean="0"/>
                  <a:t>matrix entry</a:t>
                </a:r>
                <a:r>
                  <a:rPr lang="en-US" dirty="0"/>
                  <a:t>, the adjacency matrix uses only one bit per entry.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undirected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representations of an undirected </a:t>
            </a:r>
            <a:r>
              <a:rPr lang="en-US" dirty="0" smtClean="0"/>
              <a:t>graph in next slide.</a:t>
            </a:r>
          </a:p>
          <a:p>
            <a:pPr lvl="1"/>
            <a:r>
              <a:rPr lang="en-US" dirty="0"/>
              <a:t>An undirected graph </a:t>
            </a:r>
            <a:r>
              <a:rPr lang="en-US" i="1" dirty="0"/>
              <a:t>G </a:t>
            </a:r>
            <a:r>
              <a:rPr lang="en-US" dirty="0"/>
              <a:t>having </a:t>
            </a:r>
            <a:r>
              <a:rPr lang="en-US" dirty="0" smtClean="0"/>
              <a:t>five vertices </a:t>
            </a:r>
            <a:r>
              <a:rPr lang="en-US" dirty="0"/>
              <a:t>and seven </a:t>
            </a:r>
            <a:r>
              <a:rPr lang="en-US" dirty="0" smtClean="0"/>
              <a:t>edges.</a:t>
            </a:r>
          </a:p>
          <a:p>
            <a:pPr lvl="1"/>
            <a:r>
              <a:rPr lang="en-US" dirty="0"/>
              <a:t>An adjacency-list representation of </a:t>
            </a:r>
            <a:r>
              <a:rPr lang="en-US" i="1" dirty="0" smtClean="0"/>
              <a:t>G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consists of an array </a:t>
            </a:r>
            <a:r>
              <a:rPr lang="en-US" i="1" dirty="0" err="1"/>
              <a:t>Adj</a:t>
            </a:r>
            <a:r>
              <a:rPr lang="en-US" i="1" dirty="0"/>
              <a:t> </a:t>
            </a:r>
            <a:r>
              <a:rPr lang="en-US" dirty="0"/>
              <a:t>of |</a:t>
            </a:r>
            <a:r>
              <a:rPr lang="en-US" i="1" dirty="0"/>
              <a:t>V</a:t>
            </a:r>
            <a:r>
              <a:rPr lang="en-US" dirty="0"/>
              <a:t>| lists, one for each vertex in </a:t>
            </a:r>
            <a:r>
              <a:rPr lang="en-US" i="1" dirty="0"/>
              <a:t>V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For each </a:t>
            </a:r>
            <a:r>
              <a:rPr lang="en-US" i="1" dirty="0"/>
              <a:t>u </a:t>
            </a:r>
            <a:r>
              <a:rPr lang="en-US" dirty="0"/>
              <a:t>∈ </a:t>
            </a:r>
            <a:r>
              <a:rPr lang="en-US" i="1" dirty="0"/>
              <a:t>V</a:t>
            </a:r>
            <a:r>
              <a:rPr lang="en-US" dirty="0"/>
              <a:t>, the adjacency list </a:t>
            </a:r>
            <a:r>
              <a:rPr lang="en-US" i="1" dirty="0" err="1"/>
              <a:t>Adj</a:t>
            </a:r>
            <a:r>
              <a:rPr lang="en-US" dirty="0"/>
              <a:t>[</a:t>
            </a:r>
            <a:r>
              <a:rPr lang="en-US" i="1" dirty="0"/>
              <a:t>u</a:t>
            </a:r>
            <a:r>
              <a:rPr lang="en-US" dirty="0"/>
              <a:t>] contains all the vertices </a:t>
            </a:r>
            <a:r>
              <a:rPr lang="en-US" i="1" dirty="0"/>
              <a:t>v </a:t>
            </a:r>
            <a:r>
              <a:rPr lang="en-US" dirty="0"/>
              <a:t>such that there is an edge </a:t>
            </a:r>
            <a:r>
              <a:rPr lang="en-US" i="1" dirty="0"/>
              <a:t>(u, v) </a:t>
            </a:r>
            <a:r>
              <a:rPr lang="en-US" dirty="0"/>
              <a:t>∈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 vertices in each adjacency list are typically stored in an arbitrary </a:t>
            </a:r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adjacency-matrix </a:t>
            </a:r>
            <a:r>
              <a:rPr lang="en-US" dirty="0" smtClean="0"/>
              <a:t>representation of </a:t>
            </a:r>
            <a:r>
              <a:rPr lang="en-US" i="1" dirty="0"/>
              <a:t>G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09" y="591502"/>
            <a:ext cx="10961370" cy="59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smtClean="0"/>
              <a:t>directed </a:t>
            </a:r>
            <a:r>
              <a:rPr lang="en-US" dirty="0"/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representations of a directed graph </a:t>
                </a:r>
                <a:r>
                  <a:rPr lang="en-US" dirty="0" smtClean="0"/>
                  <a:t>in next slide.</a:t>
                </a:r>
              </a:p>
              <a:p>
                <a:pPr lvl="1"/>
                <a:r>
                  <a:rPr lang="en-US" dirty="0"/>
                  <a:t>A 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having six </a:t>
                </a:r>
                <a:r>
                  <a:rPr lang="en-US" dirty="0" smtClean="0"/>
                  <a:t>vertices and </a:t>
                </a:r>
                <a:r>
                  <a:rPr lang="en-US" dirty="0"/>
                  <a:t>eight edges.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An adjacency-list representation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adjacency-matrix </a:t>
                </a:r>
                <a:r>
                  <a:rPr lang="en-US" dirty="0" smtClean="0"/>
                  <a:t>representation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For both directed and undirected graphs, the adjacency-list representation has the desirable property that the amount of memory it requires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3E3F-CF5F-4F0F-A4A7-8CF0EA3137E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86" y="320516"/>
            <a:ext cx="10168414" cy="62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B Nazanin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22646</TotalTime>
  <Words>2370</Words>
  <Application>Microsoft Office PowerPoint</Application>
  <PresentationFormat>Widescreen</PresentationFormat>
  <Paragraphs>299</Paragraphs>
  <Slides>45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B Nazanin</vt:lpstr>
      <vt:lpstr>Calibri</vt:lpstr>
      <vt:lpstr>Calibri Light</vt:lpstr>
      <vt:lpstr>Cambria Math</vt:lpstr>
      <vt:lpstr>Office Theme</vt:lpstr>
      <vt:lpstr>طراحی الگوریتم</vt:lpstr>
      <vt:lpstr>PowerPoint Presentation</vt:lpstr>
      <vt:lpstr>PowerPoint Presentation</vt:lpstr>
      <vt:lpstr>Running time of a graph algorithm</vt:lpstr>
      <vt:lpstr>Two representations of graphs</vt:lpstr>
      <vt:lpstr>Example of undirected graph</vt:lpstr>
      <vt:lpstr>PowerPoint Presentation</vt:lpstr>
      <vt:lpstr>Example of directed graph</vt:lpstr>
      <vt:lpstr>PowerPoint Presentation</vt:lpstr>
      <vt:lpstr>PowerPoint Presentation</vt:lpstr>
      <vt:lpstr>Transpose of a matrix A</vt:lpstr>
      <vt:lpstr>Weighted graphs</vt:lpstr>
      <vt:lpstr>PowerPoint Presentation</vt:lpstr>
      <vt:lpstr>Breadth-first search</vt:lpstr>
      <vt:lpstr>Breadth</vt:lpstr>
      <vt:lpstr>PowerPoint Presentation</vt:lpstr>
      <vt:lpstr>Breadth-first search</vt:lpstr>
      <vt:lpstr>PowerPoint Presentation</vt:lpstr>
      <vt:lpstr>PowerPoint Presentation</vt:lpstr>
      <vt:lpstr>Compute BFS tree?</vt:lpstr>
      <vt:lpstr>PowerPoint Presentation</vt:lpstr>
      <vt:lpstr>Result:</vt:lpstr>
      <vt:lpstr>PowerPoint Presentation</vt:lpstr>
      <vt:lpstr>Analyzing the running time of BFS</vt:lpstr>
      <vt:lpstr>Shortest paths</vt:lpstr>
      <vt:lpstr>Lemma 1</vt:lpstr>
      <vt:lpstr>PowerPoint Presentation</vt:lpstr>
      <vt:lpstr>Lemma 2</vt:lpstr>
      <vt:lpstr>Lemma 2</vt:lpstr>
      <vt:lpstr>PowerPoint Presentation</vt:lpstr>
      <vt:lpstr>Lemma 3</vt:lpstr>
      <vt:lpstr>Lemma 3</vt:lpstr>
      <vt:lpstr>Corollary 4</vt:lpstr>
      <vt:lpstr>Theorem 5 (Correctness of breadth-first search)</vt:lpstr>
      <vt:lpstr>Breadth-first trees</vt:lpstr>
      <vt:lpstr>Lemma 6</vt:lpstr>
      <vt:lpstr>PowerPoint Presentation</vt:lpstr>
      <vt:lpstr>PowerPoint Presentation</vt:lpstr>
      <vt:lpstr>depth-first search</vt:lpstr>
      <vt:lpstr>Insight of DFS</vt:lpstr>
      <vt:lpstr>From one vertex</vt:lpstr>
      <vt:lpstr>coloring technique</vt:lpstr>
      <vt:lpstr>timestamps</vt:lpstr>
      <vt:lpstr>PowerPoint Presentation</vt:lpstr>
      <vt:lpstr>Whole 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برنامه نویسی پیشرفته C#</dc:title>
  <dc:creator>مرضیه ملکی مجد</dc:creator>
  <cp:lastModifiedBy>مرضیه ملکی مجد</cp:lastModifiedBy>
  <cp:revision>838</cp:revision>
  <cp:lastPrinted>2019-10-08T06:44:56Z</cp:lastPrinted>
  <dcterms:created xsi:type="dcterms:W3CDTF">2019-08-27T06:07:52Z</dcterms:created>
  <dcterms:modified xsi:type="dcterms:W3CDTF">2019-10-21T10:34:43Z</dcterms:modified>
</cp:coreProperties>
</file>